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73" r:id="rId3"/>
    <p:sldId id="271" r:id="rId5"/>
    <p:sldId id="261" r:id="rId6"/>
    <p:sldId id="258" r:id="rId7"/>
    <p:sldId id="291" r:id="rId8"/>
    <p:sldId id="350" r:id="rId9"/>
    <p:sldId id="293" r:id="rId10"/>
    <p:sldId id="294" r:id="rId11"/>
    <p:sldId id="313" r:id="rId12"/>
    <p:sldId id="329" r:id="rId13"/>
    <p:sldId id="314" r:id="rId14"/>
    <p:sldId id="330" r:id="rId15"/>
    <p:sldId id="315" r:id="rId16"/>
    <p:sldId id="328" r:id="rId17"/>
    <p:sldId id="295" r:id="rId18"/>
    <p:sldId id="316" r:id="rId19"/>
    <p:sldId id="317" r:id="rId20"/>
    <p:sldId id="324" r:id="rId21"/>
    <p:sldId id="319" r:id="rId22"/>
    <p:sldId id="318" r:id="rId23"/>
    <p:sldId id="320" r:id="rId24"/>
    <p:sldId id="296" r:id="rId25"/>
    <p:sldId id="321" r:id="rId26"/>
    <p:sldId id="351" r:id="rId27"/>
    <p:sldId id="323" r:id="rId28"/>
    <p:sldId id="322" r:id="rId29"/>
    <p:sldId id="327" r:id="rId30"/>
    <p:sldId id="326" r:id="rId31"/>
    <p:sldId id="264" r:id="rId32"/>
    <p:sldId id="375" r:id="rId33"/>
    <p:sldId id="256" r:id="rId34"/>
  </p:sldIdLst>
  <p:sldSz cx="12192000" cy="6858000"/>
  <p:notesSz cx="6858000" cy="9144000"/>
  <p:embeddedFontLst>
    <p:embeddedFont>
      <p:font typeface="康熙字典體" pitchFamily="2" charset="-120"/>
      <p:regular r:id="rId39"/>
    </p:embeddedFont>
    <p:embeddedFont>
      <p:font typeface="方正清刻本悦宋简体" panose="02000000000000000000" pitchFamily="2" charset="-122"/>
      <p:regular r:id="rId40"/>
    </p:embeddedFont>
    <p:embeddedFont>
      <p:font typeface="Calibri" panose="020F0302020204030204" charset="0"/>
      <p:regular r:id="rId4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mozi1996" initials="m"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869A"/>
    <a:srgbClr val="E26281"/>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71" d="100"/>
          <a:sy n="71" d="100"/>
        </p:scale>
        <p:origin x="484" y="56"/>
      </p:cViewPr>
      <p:guideLst>
        <p:guide orient="horz" pos="213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notesMaster" Target="notesMasters/notesMaster1.xml"/><Relationship Id="rId39" Type="http://schemas.openxmlformats.org/officeDocument/2006/relationships/font" Target="fonts/font1.fntdata"/><Relationship Id="rId38" Type="http://schemas.openxmlformats.org/officeDocument/2006/relationships/commentAuthors" Target="commentAuthors.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9-01T14:53:36.593" idx="1">
    <p:pos x="6819" y="2532"/>
    <p:text>句子</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0-09-01T14:54:32.536" idx="2">
    <p:pos x="7198" y="1429"/>
    <p:text>多中心验证：研究趋势</p:text>
  </p:cm>
  <p:cm authorId="1" dt="2020-09-01T15:00:50.355" idx="3">
    <p:pos x="10" y="10"/>
    <p:text>病例数据状态</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0-09-01T15:01:31.052" idx="4">
    <p:pos x="10" y="10"/>
    <p:text>加入入组规则：</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0-09-01T15:18:42.073" idx="5">
    <p:pos x="3350" y="1502"/>
    <p:text>1、特征区分组别
2、AUC筛选</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0-09-01T15:23:13.934" idx="6">
    <p:pos x="10" y="10"/>
    <p:text>几个方法解释一下
</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0-09-01T15:27:34.174" idx="7">
    <p:pos x="2478" y="-61"/>
    <p:text>L1正则化  C--</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20-09-01T15:44:22.523" idx="8">
    <p:pos x="1048" y="550"/>
    <p:text>详细</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keywords</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r>
              <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自举抽样：放回式抽样</a:t>
            </a:r>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r>
              <a:rPr lang="zh-CN" altLang="en-US"/>
              <a:t>解释名，多篇文章。</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C5FC78C-6EE5-431B-AEA1-3B5731E01A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535738-73E9-40A1-A24A-D61BC2B5162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C5FC78C-6EE5-431B-AEA1-3B5731E01A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535738-73E9-40A1-A24A-D61BC2B5162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C5FC78C-6EE5-431B-AEA1-3B5731E01A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535738-73E9-40A1-A24A-D61BC2B5162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C5FC78C-6EE5-431B-AEA1-3B5731E01A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535738-73E9-40A1-A24A-D61BC2B5162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C5FC78C-6EE5-431B-AEA1-3B5731E01AD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535738-73E9-40A1-A24A-D61BC2B5162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C5FC78C-6EE5-431B-AEA1-3B5731E01AD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535738-73E9-40A1-A24A-D61BC2B5162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C5FC78C-6EE5-431B-AEA1-3B5731E01AD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535738-73E9-40A1-A24A-D61BC2B5162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C5FC78C-6EE5-431B-AEA1-3B5731E01AD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535738-73E9-40A1-A24A-D61BC2B5162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C5FC78C-6EE5-431B-AEA1-3B5731E01AD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535738-73E9-40A1-A24A-D61BC2B5162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C5FC78C-6EE5-431B-AEA1-3B5731E01AD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535738-73E9-40A1-A24A-D61BC2B5162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C5FC78C-6EE5-431B-AEA1-3B5731E01AD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535738-73E9-40A1-A24A-D61BC2B5162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5FC78C-6EE5-431B-AEA1-3B5731E01AD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535738-73E9-40A1-A24A-D61BC2B5162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comments" Target="../comments/comment3.xml"/><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5" Type="http://schemas.openxmlformats.org/officeDocument/2006/relationships/comments" Target="../comments/comment4.xml"/><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5" Type="http://schemas.openxmlformats.org/officeDocument/2006/relationships/comments" Target="../comments/comment5.xml"/><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6" Type="http://schemas.openxmlformats.org/officeDocument/2006/relationships/comments" Target="../comments/comment6.xml"/><Relationship Id="rId5" Type="http://schemas.openxmlformats.org/officeDocument/2006/relationships/notesSlide" Target="../notesSlides/notesSlide13.xml"/><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4" Type="http://schemas.openxmlformats.org/officeDocument/2006/relationships/comments" Target="../comments/comment7.xml"/><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tags" Target="../tags/tag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5" Type="http://schemas.openxmlformats.org/officeDocument/2006/relationships/comments" Target="../comments/comment1.xml"/><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5" Type="http://schemas.openxmlformats.org/officeDocument/2006/relationships/comments" Target="../comments/comment2.xml"/><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824180" y="1504950"/>
            <a:ext cx="1589619" cy="4000500"/>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文本框 6"/>
          <p:cNvSpPr txBox="1"/>
          <p:nvPr/>
        </p:nvSpPr>
        <p:spPr>
          <a:xfrm>
            <a:off x="3677709" y="4806950"/>
            <a:ext cx="5372100" cy="698500"/>
          </a:xfrm>
          <a:prstGeom prst="rect">
            <a:avLst/>
          </a:prstGeom>
          <a:noFill/>
        </p:spPr>
        <p:txBody>
          <a:bodyPr wrap="square" rtlCol="0">
            <a:spAutoFit/>
          </a:bodyPr>
          <a:lstStyle/>
          <a:p>
            <a:endParaRPr lang="zh-CN" altLang="en-US"/>
          </a:p>
        </p:txBody>
      </p:sp>
      <p:sp>
        <p:nvSpPr>
          <p:cNvPr id="9" name="文本框 8"/>
          <p:cNvSpPr txBox="1"/>
          <p:nvPr/>
        </p:nvSpPr>
        <p:spPr>
          <a:xfrm>
            <a:off x="4019550" y="1663065"/>
            <a:ext cx="1198245" cy="3684905"/>
          </a:xfrm>
          <a:prstGeom prst="rect">
            <a:avLst/>
          </a:prstGeom>
          <a:noFill/>
        </p:spPr>
        <p:txBody>
          <a:bodyPr vert="eaVert" wrap="square" rtlCol="0">
            <a:spAutoFit/>
          </a:bodyPr>
          <a:lstStyle/>
          <a:p>
            <a:pPr algn="dist"/>
            <a:r>
              <a:rPr lang="zh-CN" altLang="en-US" sz="6600" smtClean="0">
                <a:latin typeface="康熙字典體" pitchFamily="2" charset="-120"/>
                <a:ea typeface="康熙字典體" pitchFamily="2" charset="-120"/>
              </a:rPr>
              <a:t>文献分享</a:t>
            </a:r>
            <a:endParaRPr lang="zh-CN" altLang="en-US" sz="6600" smtClean="0">
              <a:latin typeface="康熙字典體" pitchFamily="2" charset="-120"/>
              <a:ea typeface="康熙字典體" pitchFamily="2" charset="-120"/>
            </a:endParaRPr>
          </a:p>
        </p:txBody>
      </p:sp>
      <p:pic>
        <p:nvPicPr>
          <p:cNvPr id="23" name="图片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13414" y="0"/>
            <a:ext cx="6349206" cy="6349206"/>
          </a:xfrm>
          <a:prstGeom prst="rect">
            <a:avLst/>
          </a:prstGeom>
        </p:spPr>
      </p:pic>
      <p:sp>
        <p:nvSpPr>
          <p:cNvPr id="13" name="farm_112762"/>
          <p:cNvSpPr>
            <a:spLocks noChangeAspect="1"/>
          </p:cNvSpPr>
          <p:nvPr/>
        </p:nvSpPr>
        <p:spPr bwMode="auto">
          <a:xfrm>
            <a:off x="5938541" y="2521245"/>
            <a:ext cx="850943" cy="837610"/>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 name="T74" fmla="*/ 372171 w 604011"/>
              <a:gd name="T75" fmla="*/ 372171 w 604011"/>
              <a:gd name="T76" fmla="*/ 372171 w 604011"/>
              <a:gd name="T77" fmla="*/ 372171 w 604011"/>
              <a:gd name="T78" fmla="*/ 372171 w 604011"/>
              <a:gd name="T79" fmla="*/ 372171 w 604011"/>
              <a:gd name="T80" fmla="*/ 372171 w 604011"/>
              <a:gd name="T81" fmla="*/ 372171 w 604011"/>
              <a:gd name="T82" fmla="*/ 372171 w 604011"/>
              <a:gd name="T83" fmla="*/ 372171 w 604011"/>
              <a:gd name="T84" fmla="*/ 372171 w 604011"/>
              <a:gd name="T85" fmla="*/ 372171 w 604011"/>
              <a:gd name="T86" fmla="*/ 372171 w 604011"/>
              <a:gd name="T87" fmla="*/ 372171 w 604011"/>
              <a:gd name="T88" fmla="*/ 372171 w 604011"/>
              <a:gd name="T89" fmla="*/ 372171 w 604011"/>
              <a:gd name="T90" fmla="*/ 372171 w 604011"/>
              <a:gd name="T91" fmla="*/ 372171 w 604011"/>
              <a:gd name="T92" fmla="*/ 372171 w 604011"/>
              <a:gd name="T93" fmla="*/ 372171 w 604011"/>
              <a:gd name="T94" fmla="*/ 372171 w 604011"/>
              <a:gd name="T95"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5" h="5033">
                <a:moveTo>
                  <a:pt x="5003" y="2169"/>
                </a:moveTo>
                <a:cubicBezTo>
                  <a:pt x="4900" y="1514"/>
                  <a:pt x="4549" y="939"/>
                  <a:pt x="4014" y="549"/>
                </a:cubicBezTo>
                <a:cubicBezTo>
                  <a:pt x="3479" y="158"/>
                  <a:pt x="2823" y="0"/>
                  <a:pt x="2169" y="102"/>
                </a:cubicBezTo>
                <a:cubicBezTo>
                  <a:pt x="1514" y="205"/>
                  <a:pt x="939" y="556"/>
                  <a:pt x="549" y="1091"/>
                </a:cubicBezTo>
                <a:cubicBezTo>
                  <a:pt x="158" y="1627"/>
                  <a:pt x="0" y="2282"/>
                  <a:pt x="102" y="2936"/>
                </a:cubicBezTo>
                <a:cubicBezTo>
                  <a:pt x="205" y="3591"/>
                  <a:pt x="556" y="4166"/>
                  <a:pt x="1091" y="4556"/>
                </a:cubicBezTo>
                <a:cubicBezTo>
                  <a:pt x="1520" y="4869"/>
                  <a:pt x="2026" y="5033"/>
                  <a:pt x="2547" y="5033"/>
                </a:cubicBezTo>
                <a:cubicBezTo>
                  <a:pt x="2676" y="5033"/>
                  <a:pt x="2806" y="5023"/>
                  <a:pt x="2936" y="5003"/>
                </a:cubicBezTo>
                <a:cubicBezTo>
                  <a:pt x="3591" y="4900"/>
                  <a:pt x="4166" y="4549"/>
                  <a:pt x="4556" y="4014"/>
                </a:cubicBezTo>
                <a:cubicBezTo>
                  <a:pt x="4947" y="3479"/>
                  <a:pt x="5105" y="2823"/>
                  <a:pt x="5003" y="2169"/>
                </a:cubicBezTo>
                <a:close/>
                <a:moveTo>
                  <a:pt x="4562" y="3482"/>
                </a:moveTo>
                <a:cubicBezTo>
                  <a:pt x="4396" y="3395"/>
                  <a:pt x="4047" y="3232"/>
                  <a:pt x="3521" y="3091"/>
                </a:cubicBezTo>
                <a:cubicBezTo>
                  <a:pt x="2860" y="2914"/>
                  <a:pt x="1782" y="2741"/>
                  <a:pt x="368" y="2905"/>
                </a:cubicBezTo>
                <a:cubicBezTo>
                  <a:pt x="367" y="2902"/>
                  <a:pt x="366" y="2898"/>
                  <a:pt x="366" y="2895"/>
                </a:cubicBezTo>
                <a:cubicBezTo>
                  <a:pt x="351" y="2802"/>
                  <a:pt x="343" y="2709"/>
                  <a:pt x="340" y="2616"/>
                </a:cubicBezTo>
                <a:cubicBezTo>
                  <a:pt x="508" y="2592"/>
                  <a:pt x="671" y="2573"/>
                  <a:pt x="829" y="2557"/>
                </a:cubicBezTo>
                <a:lnTo>
                  <a:pt x="829" y="2619"/>
                </a:lnTo>
                <a:cubicBezTo>
                  <a:pt x="829" y="2693"/>
                  <a:pt x="889" y="2753"/>
                  <a:pt x="963" y="2753"/>
                </a:cubicBezTo>
                <a:lnTo>
                  <a:pt x="3236" y="2753"/>
                </a:lnTo>
                <a:cubicBezTo>
                  <a:pt x="3289" y="2753"/>
                  <a:pt x="3336" y="2721"/>
                  <a:pt x="3357" y="2675"/>
                </a:cubicBezTo>
                <a:cubicBezTo>
                  <a:pt x="3445" y="2694"/>
                  <a:pt x="3527" y="2713"/>
                  <a:pt x="3604" y="2732"/>
                </a:cubicBezTo>
                <a:cubicBezTo>
                  <a:pt x="4168" y="2874"/>
                  <a:pt x="4536" y="3049"/>
                  <a:pt x="4690" y="3131"/>
                </a:cubicBezTo>
                <a:cubicBezTo>
                  <a:pt x="4658" y="3251"/>
                  <a:pt x="4615" y="3368"/>
                  <a:pt x="4562" y="3482"/>
                </a:cubicBezTo>
                <a:close/>
                <a:moveTo>
                  <a:pt x="4210" y="4020"/>
                </a:moveTo>
                <a:cubicBezTo>
                  <a:pt x="3983" y="3911"/>
                  <a:pt x="3583" y="3747"/>
                  <a:pt x="3019" y="3620"/>
                </a:cubicBezTo>
                <a:cubicBezTo>
                  <a:pt x="2250" y="3446"/>
                  <a:pt x="1414" y="3392"/>
                  <a:pt x="532" y="3459"/>
                </a:cubicBezTo>
                <a:cubicBezTo>
                  <a:pt x="490" y="3365"/>
                  <a:pt x="455" y="3267"/>
                  <a:pt x="426" y="3167"/>
                </a:cubicBezTo>
                <a:cubicBezTo>
                  <a:pt x="1778" y="3014"/>
                  <a:pt x="2807" y="3177"/>
                  <a:pt x="3439" y="3345"/>
                </a:cubicBezTo>
                <a:cubicBezTo>
                  <a:pt x="3944" y="3479"/>
                  <a:pt x="4281" y="3636"/>
                  <a:pt x="4435" y="3717"/>
                </a:cubicBezTo>
                <a:cubicBezTo>
                  <a:pt x="4406" y="3764"/>
                  <a:pt x="4374" y="3811"/>
                  <a:pt x="4341" y="3857"/>
                </a:cubicBezTo>
                <a:cubicBezTo>
                  <a:pt x="4300" y="3913"/>
                  <a:pt x="4256" y="3968"/>
                  <a:pt x="4210" y="4020"/>
                </a:cubicBezTo>
                <a:close/>
                <a:moveTo>
                  <a:pt x="3636" y="4484"/>
                </a:moveTo>
                <a:cubicBezTo>
                  <a:pt x="3629" y="4480"/>
                  <a:pt x="3623" y="4477"/>
                  <a:pt x="3616" y="4474"/>
                </a:cubicBezTo>
                <a:cubicBezTo>
                  <a:pt x="3046" y="4261"/>
                  <a:pt x="2113" y="4011"/>
                  <a:pt x="900" y="4025"/>
                </a:cubicBezTo>
                <a:cubicBezTo>
                  <a:pt x="814" y="3929"/>
                  <a:pt x="736" y="3826"/>
                  <a:pt x="669" y="3717"/>
                </a:cubicBezTo>
                <a:cubicBezTo>
                  <a:pt x="2381" y="3609"/>
                  <a:pt x="3524" y="4004"/>
                  <a:pt x="4009" y="4220"/>
                </a:cubicBezTo>
                <a:cubicBezTo>
                  <a:pt x="3894" y="4321"/>
                  <a:pt x="3769" y="4409"/>
                  <a:pt x="3636" y="4484"/>
                </a:cubicBezTo>
                <a:close/>
                <a:moveTo>
                  <a:pt x="1096" y="1754"/>
                </a:moveTo>
                <a:lnTo>
                  <a:pt x="2325" y="1754"/>
                </a:lnTo>
                <a:lnTo>
                  <a:pt x="2325" y="2486"/>
                </a:lnTo>
                <a:lnTo>
                  <a:pt x="1757" y="2486"/>
                </a:lnTo>
                <a:lnTo>
                  <a:pt x="1757" y="2335"/>
                </a:lnTo>
                <a:cubicBezTo>
                  <a:pt x="1757" y="2261"/>
                  <a:pt x="1697" y="2201"/>
                  <a:pt x="1624" y="2201"/>
                </a:cubicBezTo>
                <a:cubicBezTo>
                  <a:pt x="1550" y="2201"/>
                  <a:pt x="1490" y="2261"/>
                  <a:pt x="1490" y="2335"/>
                </a:cubicBezTo>
                <a:lnTo>
                  <a:pt x="1490" y="2486"/>
                </a:lnTo>
                <a:lnTo>
                  <a:pt x="1096" y="2486"/>
                </a:lnTo>
                <a:lnTo>
                  <a:pt x="1096" y="1754"/>
                </a:lnTo>
                <a:close/>
                <a:moveTo>
                  <a:pt x="3103" y="1857"/>
                </a:moveTo>
                <a:lnTo>
                  <a:pt x="3103" y="2486"/>
                </a:lnTo>
                <a:lnTo>
                  <a:pt x="2591" y="2486"/>
                </a:lnTo>
                <a:lnTo>
                  <a:pt x="2591" y="1775"/>
                </a:lnTo>
                <a:lnTo>
                  <a:pt x="2591" y="1678"/>
                </a:lnTo>
                <a:lnTo>
                  <a:pt x="2946" y="1803"/>
                </a:lnTo>
                <a:lnTo>
                  <a:pt x="3103" y="1857"/>
                </a:lnTo>
                <a:close/>
                <a:moveTo>
                  <a:pt x="1441" y="1487"/>
                </a:moveTo>
                <a:lnTo>
                  <a:pt x="1704" y="1366"/>
                </a:lnTo>
                <a:lnTo>
                  <a:pt x="2047" y="1487"/>
                </a:lnTo>
                <a:lnTo>
                  <a:pt x="1441" y="1487"/>
                </a:lnTo>
                <a:close/>
                <a:moveTo>
                  <a:pt x="3773" y="2501"/>
                </a:moveTo>
                <a:cubicBezTo>
                  <a:pt x="3994" y="2437"/>
                  <a:pt x="4326" y="2376"/>
                  <a:pt x="4760" y="2392"/>
                </a:cubicBezTo>
                <a:cubicBezTo>
                  <a:pt x="4772" y="2549"/>
                  <a:pt x="4767" y="2706"/>
                  <a:pt x="4746" y="2859"/>
                </a:cubicBezTo>
                <a:cubicBezTo>
                  <a:pt x="4564" y="2769"/>
                  <a:pt x="4238" y="2626"/>
                  <a:pt x="3773" y="2501"/>
                </a:cubicBezTo>
                <a:close/>
                <a:moveTo>
                  <a:pt x="764" y="1248"/>
                </a:moveTo>
                <a:cubicBezTo>
                  <a:pt x="1113" y="771"/>
                  <a:pt x="1626" y="457"/>
                  <a:pt x="2210" y="366"/>
                </a:cubicBezTo>
                <a:cubicBezTo>
                  <a:pt x="2326" y="348"/>
                  <a:pt x="2442" y="339"/>
                  <a:pt x="2557" y="339"/>
                </a:cubicBezTo>
                <a:cubicBezTo>
                  <a:pt x="3022" y="339"/>
                  <a:pt x="3474" y="485"/>
                  <a:pt x="3857" y="764"/>
                </a:cubicBezTo>
                <a:cubicBezTo>
                  <a:pt x="4311" y="1095"/>
                  <a:pt x="4616" y="1576"/>
                  <a:pt x="4724" y="2124"/>
                </a:cubicBezTo>
                <a:cubicBezTo>
                  <a:pt x="4651" y="2122"/>
                  <a:pt x="4581" y="2122"/>
                  <a:pt x="4514" y="2124"/>
                </a:cubicBezTo>
                <a:lnTo>
                  <a:pt x="4514" y="1713"/>
                </a:lnTo>
                <a:cubicBezTo>
                  <a:pt x="4514" y="1639"/>
                  <a:pt x="4455" y="1579"/>
                  <a:pt x="4381" y="1579"/>
                </a:cubicBezTo>
                <a:cubicBezTo>
                  <a:pt x="4307" y="1579"/>
                  <a:pt x="4248" y="1639"/>
                  <a:pt x="4248" y="1713"/>
                </a:cubicBezTo>
                <a:lnTo>
                  <a:pt x="4248" y="2140"/>
                </a:lnTo>
                <a:cubicBezTo>
                  <a:pt x="4233" y="2142"/>
                  <a:pt x="4220" y="2143"/>
                  <a:pt x="4206" y="2145"/>
                </a:cubicBezTo>
                <a:lnTo>
                  <a:pt x="4206" y="1779"/>
                </a:lnTo>
                <a:cubicBezTo>
                  <a:pt x="4206" y="1706"/>
                  <a:pt x="4146" y="1646"/>
                  <a:pt x="4073" y="1646"/>
                </a:cubicBezTo>
                <a:cubicBezTo>
                  <a:pt x="3999" y="1646"/>
                  <a:pt x="3939" y="1706"/>
                  <a:pt x="3939" y="1779"/>
                </a:cubicBezTo>
                <a:lnTo>
                  <a:pt x="3939" y="2186"/>
                </a:lnTo>
                <a:cubicBezTo>
                  <a:pt x="3651" y="2242"/>
                  <a:pt x="3459" y="2324"/>
                  <a:pt x="3369" y="2368"/>
                </a:cubicBezTo>
                <a:lnTo>
                  <a:pt x="3369" y="1951"/>
                </a:lnTo>
                <a:lnTo>
                  <a:pt x="3370" y="1951"/>
                </a:lnTo>
                <a:cubicBezTo>
                  <a:pt x="3384" y="1956"/>
                  <a:pt x="3399" y="1959"/>
                  <a:pt x="3414" y="1959"/>
                </a:cubicBezTo>
                <a:cubicBezTo>
                  <a:pt x="3469" y="1959"/>
                  <a:pt x="3520" y="1925"/>
                  <a:pt x="3540" y="1870"/>
                </a:cubicBezTo>
                <a:cubicBezTo>
                  <a:pt x="3564" y="1800"/>
                  <a:pt x="3527" y="1724"/>
                  <a:pt x="3458" y="1700"/>
                </a:cubicBezTo>
                <a:lnTo>
                  <a:pt x="1741" y="1097"/>
                </a:lnTo>
                <a:cubicBezTo>
                  <a:pt x="1708" y="1085"/>
                  <a:pt x="1673" y="1087"/>
                  <a:pt x="1641" y="1102"/>
                </a:cubicBezTo>
                <a:lnTo>
                  <a:pt x="763" y="1504"/>
                </a:lnTo>
                <a:cubicBezTo>
                  <a:pt x="696" y="1535"/>
                  <a:pt x="667" y="1614"/>
                  <a:pt x="697" y="1681"/>
                </a:cubicBezTo>
                <a:cubicBezTo>
                  <a:pt x="721" y="1734"/>
                  <a:pt x="775" y="1763"/>
                  <a:pt x="829" y="1758"/>
                </a:cubicBezTo>
                <a:lnTo>
                  <a:pt x="829" y="2289"/>
                </a:lnTo>
                <a:cubicBezTo>
                  <a:pt x="673" y="2304"/>
                  <a:pt x="513" y="2323"/>
                  <a:pt x="348" y="2346"/>
                </a:cubicBezTo>
                <a:cubicBezTo>
                  <a:pt x="384" y="1953"/>
                  <a:pt x="526" y="1576"/>
                  <a:pt x="764" y="1248"/>
                </a:cubicBezTo>
                <a:close/>
                <a:moveTo>
                  <a:pt x="2895" y="4739"/>
                </a:moveTo>
                <a:cubicBezTo>
                  <a:pt x="2311" y="4831"/>
                  <a:pt x="1726" y="4689"/>
                  <a:pt x="1248" y="4341"/>
                </a:cubicBezTo>
                <a:cubicBezTo>
                  <a:pt x="1227" y="4326"/>
                  <a:pt x="1207" y="4310"/>
                  <a:pt x="1186" y="4294"/>
                </a:cubicBezTo>
                <a:cubicBezTo>
                  <a:pt x="2071" y="4314"/>
                  <a:pt x="2783" y="4477"/>
                  <a:pt x="3286" y="4641"/>
                </a:cubicBezTo>
                <a:cubicBezTo>
                  <a:pt x="3160" y="4685"/>
                  <a:pt x="3029" y="4718"/>
                  <a:pt x="2895" y="4739"/>
                </a:cubicBezTo>
                <a:close/>
              </a:path>
            </a:pathLst>
          </a:custGeom>
          <a:solidFill>
            <a:srgbClr val="C9111A"/>
          </a:solidFill>
          <a:ln>
            <a:noFill/>
          </a:ln>
        </p:spPr>
        <p:txBody>
          <a:bodyPr/>
          <a:p>
            <a:r>
              <a:rPr lang="en-US" altLang="zh-CN">
                <a:solidFill>
                  <a:schemeClr val="tx1">
                    <a:lumMod val="85000"/>
                    <a:lumOff val="15000"/>
                  </a:schemeClr>
                </a:solidFill>
                <a:latin typeface="康熙字典體" pitchFamily="2" charset="-120"/>
                <a:ea typeface="康熙字典體" pitchFamily="2" charset="-120"/>
              </a:rPr>
              <a:t>c</a:t>
            </a:r>
            <a:endParaRPr lang="en-US" altLang="zh-CN">
              <a:solidFill>
                <a:schemeClr val="tx1">
                  <a:lumMod val="85000"/>
                  <a:lumOff val="15000"/>
                </a:schemeClr>
              </a:solidFill>
              <a:latin typeface="康熙字典體" pitchFamily="2" charset="-120"/>
              <a:ea typeface="康熙字典體" pitchFamily="2" charset="-120"/>
            </a:endParaRPr>
          </a:p>
        </p:txBody>
      </p:sp>
      <p:sp>
        <p:nvSpPr>
          <p:cNvPr id="5" name="文本框 4"/>
          <p:cNvSpPr txBox="1"/>
          <p:nvPr/>
        </p:nvSpPr>
        <p:spPr>
          <a:xfrm>
            <a:off x="8256270" y="5505450"/>
            <a:ext cx="2240280" cy="645160"/>
          </a:xfrm>
          <a:prstGeom prst="rect">
            <a:avLst/>
          </a:prstGeom>
          <a:noFill/>
        </p:spPr>
        <p:txBody>
          <a:bodyPr wrap="none" rtlCol="0">
            <a:spAutoFit/>
          </a:bodyPr>
          <a:p>
            <a:r>
              <a:rPr lang="zh-CN" altLang="en-US"/>
              <a:t>汇报人：莫琰</a:t>
            </a:r>
            <a:endParaRPr lang="zh-CN" altLang="en-US"/>
          </a:p>
          <a:p>
            <a:r>
              <a:rPr lang="zh-CN" altLang="en-US"/>
              <a:t>汇报日期：</a:t>
            </a:r>
            <a:r>
              <a:rPr lang="en-US" altLang="zh-CN"/>
              <a:t>2020/9/2</a:t>
            </a:r>
            <a:endParaRPr lang="en-US" altLang="zh-CN"/>
          </a:p>
        </p:txBody>
      </p:sp>
      <p:sp>
        <p:nvSpPr>
          <p:cNvPr id="6" name="文本框 5"/>
          <p:cNvSpPr txBox="1"/>
          <p:nvPr/>
        </p:nvSpPr>
        <p:spPr>
          <a:xfrm>
            <a:off x="7633970" y="1663065"/>
            <a:ext cx="3900805" cy="922020"/>
          </a:xfrm>
          <a:prstGeom prst="rect">
            <a:avLst/>
          </a:prstGeom>
          <a:noFill/>
        </p:spPr>
        <p:txBody>
          <a:bodyPr wrap="square" rtlCol="0">
            <a:spAutoFit/>
          </a:bodyPr>
          <a:p>
            <a:pPr algn="ctr"/>
            <a:r>
              <a:rPr lang="en-US" altLang="zh-CN" sz="5400" b="1">
                <a:solidFill>
                  <a:srgbClr val="0070C0"/>
                </a:solidFill>
              </a:rPr>
              <a:t>AI </a:t>
            </a:r>
            <a:r>
              <a:rPr lang="zh-CN" altLang="en-US" sz="5400" b="1">
                <a:solidFill>
                  <a:srgbClr val="0070C0"/>
                </a:solidFill>
              </a:rPr>
              <a:t>影像组学</a:t>
            </a:r>
            <a:endParaRPr lang="zh-CN" altLang="en-US" sz="5400" b="1">
              <a:solidFill>
                <a:srgbClr val="0070C0"/>
              </a:solidFill>
            </a:endParaRPr>
          </a:p>
        </p:txBody>
      </p:sp>
      <p:sp>
        <p:nvSpPr>
          <p:cNvPr id="2" name="文本框 1"/>
          <p:cNvSpPr txBox="1"/>
          <p:nvPr/>
        </p:nvSpPr>
        <p:spPr>
          <a:xfrm>
            <a:off x="7865745" y="3330575"/>
            <a:ext cx="3437255" cy="1476375"/>
          </a:xfrm>
          <a:prstGeom prst="rect">
            <a:avLst/>
          </a:prstGeom>
          <a:noFill/>
        </p:spPr>
        <p:txBody>
          <a:bodyPr wrap="square" rtlCol="0">
            <a:spAutoFit/>
          </a:bodyPr>
          <a:p>
            <a:pPr algn="l">
              <a:lnSpc>
                <a:spcPct val="150000"/>
              </a:lnSpc>
            </a:pPr>
            <a:r>
              <a:rPr lang="zh-CN" altLang="en-US" sz="2000">
                <a:latin typeface="Times New Roman Regular" panose="02020503050405090304" charset="0"/>
                <a:cs typeface="Times New Roman Regular" panose="02020503050405090304" charset="0"/>
              </a:rPr>
              <a:t>影像组学              </a:t>
            </a:r>
            <a:r>
              <a:rPr lang="en-US" altLang="zh-CN" sz="2000" b="1">
                <a:latin typeface="Times New Roman Bold" panose="02020503050405090304" charset="0"/>
                <a:cs typeface="Times New Roman Bold" panose="02020503050405090304" charset="0"/>
              </a:rPr>
              <a:t>radiomics</a:t>
            </a:r>
            <a:endParaRPr lang="zh-CN" altLang="en-US" sz="2000">
              <a:latin typeface="Times New Roman Regular" panose="02020503050405090304" charset="0"/>
              <a:cs typeface="Times New Roman Regular" panose="02020503050405090304" charset="0"/>
            </a:endParaRPr>
          </a:p>
          <a:p>
            <a:pPr algn="l">
              <a:lnSpc>
                <a:spcPct val="150000"/>
              </a:lnSpc>
            </a:pPr>
            <a:r>
              <a:rPr lang="zh-CN" altLang="en-US" sz="2000">
                <a:latin typeface="Times New Roman Regular" panose="02020503050405090304" charset="0"/>
                <a:cs typeface="Times New Roman Regular" panose="02020503050405090304" charset="0"/>
              </a:rPr>
              <a:t>进展期胃癌              </a:t>
            </a:r>
            <a:r>
              <a:rPr lang="zh-CN" altLang="en-US" sz="2000" b="1" smtClean="0">
                <a:latin typeface="Times New Roman Regular" panose="02020503050405090304" charset="0"/>
                <a:ea typeface="方正清刻本悦宋简体" panose="02000000000000000000" pitchFamily="2" charset="-122"/>
                <a:cs typeface="Times New Roman Regular" panose="02020503050405090304" charset="0"/>
                <a:sym typeface="+mn-ea"/>
              </a:rPr>
              <a:t>AGC</a:t>
            </a:r>
            <a:endParaRPr lang="zh-CN" altLang="en-US" sz="2000">
              <a:latin typeface="Times New Roman Regular" panose="02020503050405090304" charset="0"/>
              <a:cs typeface="Times New Roman Regular" panose="02020503050405090304" charset="0"/>
            </a:endParaRPr>
          </a:p>
          <a:p>
            <a:pPr algn="l">
              <a:lnSpc>
                <a:spcPct val="150000"/>
              </a:lnSpc>
            </a:pPr>
            <a:r>
              <a:rPr lang="zh-CN" altLang="en-US" sz="2000">
                <a:latin typeface="Times New Roman Regular" panose="02020503050405090304" charset="0"/>
                <a:cs typeface="Times New Roman Regular" panose="02020503050405090304" charset="0"/>
                <a:sym typeface="+mn-ea"/>
              </a:rPr>
              <a:t>隐匿性腹膜转移      </a:t>
            </a:r>
            <a:r>
              <a:rPr lang="en-US" altLang="zh-CN" sz="2000" b="1">
                <a:latin typeface="Times New Roman Bold" panose="02020503050405090304" charset="0"/>
                <a:cs typeface="Times New Roman Bold" panose="02020503050405090304" charset="0"/>
                <a:sym typeface="+mn-ea"/>
              </a:rPr>
              <a:t>PM</a:t>
            </a:r>
            <a:endParaRPr lang="en-US" altLang="zh-CN" sz="2000" b="1">
              <a:latin typeface="Times New Roman Bold" panose="02020503050405090304" charset="0"/>
              <a:cs typeface="Times New Roman Bold" panose="02020503050405090304" charset="0"/>
              <a:sym typeface="+mn-ea"/>
            </a:endParaRPr>
          </a:p>
        </p:txBody>
      </p:sp>
    </p:spTree>
    <p:custDataLst>
      <p:tags r:id="rId2"/>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51440" y="5064125"/>
            <a:ext cx="1983740" cy="1647825"/>
          </a:xfrm>
          <a:prstGeom prst="rect">
            <a:avLst/>
          </a:prstGeom>
        </p:spPr>
      </p:pic>
      <p:sp>
        <p:nvSpPr>
          <p:cNvPr id="4" name="文本框 3"/>
          <p:cNvSpPr txBox="1"/>
          <p:nvPr/>
        </p:nvSpPr>
        <p:spPr>
          <a:xfrm>
            <a:off x="208915" y="55880"/>
            <a:ext cx="4854575" cy="737235"/>
          </a:xfrm>
          <a:prstGeom prst="rect">
            <a:avLst/>
          </a:prstGeom>
          <a:noFill/>
          <a:ln>
            <a:solidFill>
              <a:srgbClr val="000000">
                <a:alpha val="0"/>
              </a:srgbClr>
            </a:solidFill>
          </a:ln>
        </p:spPr>
        <p:txBody>
          <a:bodyPr wrap="square" rtlCol="0">
            <a:spAutoFit/>
          </a:bodyPr>
          <a:p>
            <a:pPr marL="457200" indent="-457200">
              <a:lnSpc>
                <a:spcPct val="150000"/>
              </a:lnSpc>
              <a:buFont typeface="Wingdings" panose="05000000000000000000" charset="0"/>
              <a:buChar char=""/>
            </a:pPr>
            <a:r>
              <a:rPr lang="zh-CN" altLang="en-US" sz="2800" b="1" smtClean="0">
                <a:solidFill>
                  <a:srgbClr val="00B050"/>
                </a:solidFill>
                <a:latin typeface="Times New Roman Regular" panose="02020503050405090304" charset="0"/>
                <a:ea typeface="方正清刻本悦宋简体" panose="02000000000000000000" pitchFamily="2" charset="-122"/>
                <a:cs typeface="Times New Roman Regular" panose="02020503050405090304" charset="0"/>
              </a:rPr>
              <a:t>Patients and Methods</a:t>
            </a:r>
            <a:endParaRPr lang="zh-CN" altLang="en-US" sz="2800" b="1" smtClean="0">
              <a:solidFill>
                <a:srgbClr val="00B050"/>
              </a:solidFill>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2" name="文本框 1"/>
          <p:cNvSpPr txBox="1"/>
          <p:nvPr/>
        </p:nvSpPr>
        <p:spPr>
          <a:xfrm>
            <a:off x="622300" y="138430"/>
            <a:ext cx="11044555" cy="1845310"/>
          </a:xfrm>
          <a:prstGeom prst="rect">
            <a:avLst/>
          </a:prstGeom>
          <a:noFill/>
        </p:spPr>
        <p:txBody>
          <a:bodyPr wrap="square" rtlCol="0">
            <a:spAutoFit/>
          </a:bodyPr>
          <a:p>
            <a:pPr indent="0">
              <a:lnSpc>
                <a:spcPct val="150000"/>
              </a:lnSpc>
              <a:buFont typeface="Wingdings" panose="05000000000000000000" charset="0"/>
              <a:buNone/>
            </a:pPr>
            <a:endParaRPr lang="en-US" altLang="zh-CN" sz="2000" b="1" smtClean="0">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en-US" altLang="zh-CN" sz="2000" b="1" smtClean="0">
                <a:latin typeface="Times New Roman Regular" panose="02020503050405090304" charset="0"/>
                <a:ea typeface="方正清刻本悦宋简体" panose="02000000000000000000" pitchFamily="2" charset="-122"/>
                <a:cs typeface="Times New Roman Regular" panose="02020503050405090304" charset="0"/>
              </a:rPr>
              <a:t>CT examination</a:t>
            </a:r>
            <a:endParaRPr lang="en-US" altLang="zh-CN" sz="2000" b="1" smtClean="0">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r>
              <a:rPr lang="zh-CN" altLang="en-US" b="1">
                <a:sym typeface="+mn-ea"/>
              </a:rPr>
              <a:t>   所有纳入患者：CT诊断为PM阴性，但在腹腔镜检查为PM阳性</a:t>
            </a:r>
            <a:endParaRPr lang="zh-CN" altLang="en-US" b="1">
              <a:sym typeface="+mn-ea"/>
            </a:endParaRPr>
          </a:p>
          <a:p>
            <a:pPr indent="0">
              <a:lnSpc>
                <a:spcPct val="150000"/>
              </a:lnSpc>
              <a:buFont typeface="Wingdings" panose="05000000000000000000" charset="0"/>
              <a:buNone/>
            </a:pPr>
            <a:r>
              <a:rPr lang="en-US" altLang="zh-CN" smtClean="0">
                <a:latin typeface="Times New Roman Regular" panose="02020503050405090304" charset="0"/>
                <a:ea typeface="方正清刻本悦宋简体" panose="02000000000000000000" pitchFamily="2" charset="-122"/>
                <a:cs typeface="Times New Roman Regular" panose="02020503050405090304" charset="0"/>
              </a:rPr>
              <a:t>    </a:t>
            </a:r>
            <a:r>
              <a:rPr lang="en-US" altLang="zh-CN" smtClean="0">
                <a:latin typeface="Times New Roman Regular" panose="02020503050405090304" charset="0"/>
                <a:ea typeface="方正清刻本悦宋简体" panose="02000000000000000000" pitchFamily="2" charset="-122"/>
                <a:cs typeface="Times New Roman Regular" panose="02020503050405090304" charset="0"/>
                <a:sym typeface="+mn-ea"/>
              </a:rPr>
              <a:t>增强CT检查</a:t>
            </a:r>
            <a:r>
              <a:rPr lang="zh-CN" altLang="en-US" smtClean="0">
                <a:latin typeface="Times New Roman Regular" panose="02020503050405090304" charset="0"/>
                <a:ea typeface="方正清刻本悦宋简体" panose="02000000000000000000" pitchFamily="2" charset="-122"/>
                <a:cs typeface="Times New Roman Regular" panose="02020503050405090304" charset="0"/>
              </a:rPr>
              <a:t>，两周内，</a:t>
            </a:r>
            <a:r>
              <a:rPr lang="en-US" altLang="zh-CN" smtClean="0">
                <a:latin typeface="Times New Roman Regular" panose="02020503050405090304" charset="0"/>
                <a:ea typeface="方正清刻本悦宋简体" panose="02000000000000000000" pitchFamily="2" charset="-122"/>
                <a:cs typeface="Times New Roman Regular" panose="02020503050405090304" charset="0"/>
              </a:rPr>
              <a:t>腹腔镜检查</a:t>
            </a:r>
            <a:endParaRPr lang="en-US" altLang="zh-CN" smtClean="0">
              <a:latin typeface="Times New Roman Regular" panose="02020503050405090304" charset="0"/>
              <a:ea typeface="方正清刻本悦宋简体" panose="02000000000000000000" pitchFamily="2" charset="-122"/>
              <a:cs typeface="Times New Roman Regular" panose="02020503050405090304" charset="0"/>
            </a:endParaRPr>
          </a:p>
        </p:txBody>
      </p:sp>
      <p:pic>
        <p:nvPicPr>
          <p:cNvPr id="10" name="图片 9"/>
          <p:cNvPicPr>
            <a:picLocks noChangeAspect="1"/>
          </p:cNvPicPr>
          <p:nvPr/>
        </p:nvPicPr>
        <p:blipFill>
          <a:blip r:embed="rId2"/>
          <a:stretch>
            <a:fillRect/>
          </a:stretch>
        </p:blipFill>
        <p:spPr>
          <a:xfrm>
            <a:off x="292100" y="2066290"/>
            <a:ext cx="8487410" cy="4645660"/>
          </a:xfrm>
          <a:prstGeom prst="rect">
            <a:avLst/>
          </a:prstGeom>
        </p:spPr>
      </p:pic>
      <p:sp>
        <p:nvSpPr>
          <p:cNvPr id="12" name="文本框 11"/>
          <p:cNvSpPr txBox="1"/>
          <p:nvPr/>
        </p:nvSpPr>
        <p:spPr>
          <a:xfrm>
            <a:off x="9020810" y="1920875"/>
            <a:ext cx="2645410" cy="2722880"/>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000" b="1" smtClean="0">
                <a:latin typeface="Times New Roman Regular" panose="02020503050405090304" charset="0"/>
                <a:ea typeface="方正清刻本悦宋简体" panose="02000000000000000000" pitchFamily="2" charset="-122"/>
                <a:cs typeface="Times New Roman Regular" panose="02020503050405090304" charset="0"/>
              </a:rPr>
              <a:t>PM status ascertainment</a:t>
            </a:r>
            <a:endParaRPr lang="zh-CN" altLang="en-US" sz="2000" b="1" smtClean="0">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endParaRPr lang="zh-CN" altLang="en-US" sz="2000" b="1" smtClean="0">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r>
              <a:rPr lang="en-US" altLang="zh-CN" smtClean="0">
                <a:latin typeface="Times New Roman Regular" panose="02020503050405090304" charset="0"/>
                <a:ea typeface="方正清刻本悦宋简体" panose="02000000000000000000" pitchFamily="2" charset="-122"/>
                <a:cs typeface="Times New Roman Regular" panose="02020503050405090304" charset="0"/>
              </a:rPr>
              <a:t>    </a:t>
            </a:r>
            <a:r>
              <a:rPr smtClean="0">
                <a:latin typeface="Times New Roman Regular" panose="02020503050405090304" charset="0"/>
                <a:ea typeface="方正清刻本悦宋简体" panose="02000000000000000000" pitchFamily="2" charset="-122"/>
                <a:cs typeface="Times New Roman Regular" panose="02020503050405090304" charset="0"/>
              </a:rPr>
              <a:t>诊断性腹腔镜检查</a:t>
            </a:r>
            <a:r>
              <a:rPr lang="zh-CN" altLang="en-US" smtClean="0">
                <a:latin typeface="Times New Roman Regular" panose="02020503050405090304" charset="0"/>
                <a:ea typeface="方正清刻本悦宋简体" panose="02000000000000000000" pitchFamily="2" charset="-122"/>
                <a:cs typeface="Times New Roman Regular" panose="02020503050405090304" charset="0"/>
              </a:rPr>
              <a:t>➡️</a:t>
            </a:r>
            <a:r>
              <a:rPr smtClean="0">
                <a:latin typeface="Times New Roman Regular" panose="02020503050405090304" charset="0"/>
                <a:ea typeface="方正清刻本悦宋简体" panose="02000000000000000000" pitchFamily="2" charset="-122"/>
                <a:cs typeface="Times New Roman Regular" panose="02020503050405090304" charset="0"/>
              </a:rPr>
              <a:t>任何可疑病变 </a:t>
            </a:r>
            <a:r>
              <a:rPr lang="zh-CN" altLang="en-US" smtClean="0">
                <a:latin typeface="Times New Roman Regular" panose="02020503050405090304" charset="0"/>
                <a:ea typeface="方正清刻本悦宋简体" panose="02000000000000000000" pitchFamily="2" charset="-122"/>
                <a:cs typeface="Times New Roman Regular" panose="02020503050405090304" charset="0"/>
              </a:rPr>
              <a:t>➡️</a:t>
            </a:r>
            <a:r>
              <a:rPr smtClean="0">
                <a:latin typeface="Times New Roman Regular" panose="02020503050405090304" charset="0"/>
                <a:ea typeface="方正清刻本悦宋简体" panose="02000000000000000000" pitchFamily="2" charset="-122"/>
                <a:cs typeface="Times New Roman Regular" panose="02020503050405090304" charset="0"/>
              </a:rPr>
              <a:t>活检</a:t>
            </a:r>
            <a:r>
              <a:rPr lang="en-US" smtClean="0">
                <a:latin typeface="Times New Roman Regular" panose="02020503050405090304" charset="0"/>
                <a:ea typeface="方正清刻本悦宋简体" panose="02000000000000000000" pitchFamily="2" charset="-122"/>
                <a:cs typeface="Times New Roman Regular" panose="02020503050405090304" charset="0"/>
              </a:rPr>
              <a:t>+</a:t>
            </a:r>
            <a:r>
              <a:rPr smtClean="0">
                <a:latin typeface="Times New Roman Regular" panose="02020503050405090304" charset="0"/>
                <a:ea typeface="方正清刻本悦宋简体" panose="02000000000000000000" pitchFamily="2" charset="-122"/>
                <a:cs typeface="Times New Roman Regular" panose="02020503050405090304" charset="0"/>
              </a:rPr>
              <a:t>病理检查</a:t>
            </a:r>
            <a:r>
              <a:rPr lang="zh-CN" altLang="en-US" smtClean="0">
                <a:latin typeface="Times New Roman Regular" panose="02020503050405090304" charset="0"/>
                <a:ea typeface="方正清刻本悦宋简体" panose="02000000000000000000" pitchFamily="2" charset="-122"/>
                <a:cs typeface="Times New Roman Regular" panose="02020503050405090304" charset="0"/>
              </a:rPr>
              <a:t>➡️确</a:t>
            </a:r>
            <a:r>
              <a:rPr smtClean="0">
                <a:latin typeface="Times New Roman Regular" panose="02020503050405090304" charset="0"/>
                <a:ea typeface="方正清刻本悦宋简体" panose="02000000000000000000" pitchFamily="2" charset="-122"/>
                <a:cs typeface="Times New Roman Regular" panose="02020503050405090304" charset="0"/>
              </a:rPr>
              <a:t>定PM状态</a:t>
            </a:r>
            <a:endParaRPr smtClean="0">
              <a:latin typeface="Times New Roman Regular" panose="02020503050405090304" charset="0"/>
              <a:ea typeface="方正清刻本悦宋简体" panose="02000000000000000000" pitchFamily="2" charset="-122"/>
              <a:cs typeface="Times New Roman Regular" panose="0202050305040509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500"/>
                                        <p:tgtEl>
                                          <p:spTgt spid="2"/>
                                        </p:tgtEl>
                                      </p:cBhvr>
                                    </p:animEffect>
                                  </p:childTnLst>
                                </p:cTn>
                              </p:par>
                            </p:childTnLst>
                          </p:cTn>
                        </p:par>
                        <p:par>
                          <p:cTn id="8" fill="hold">
                            <p:stCondLst>
                              <p:cond delay="500"/>
                            </p:stCondLst>
                            <p:childTnLst>
                              <p:par>
                                <p:cTn id="9" presetID="8" presetClass="entr" presetSubtype="16"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diamond(in)">
                                      <p:cBhvr>
                                        <p:cTn id="11" dur="1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8" presetClass="entr" presetSubtype="16"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amond(in)">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1310" y="-601345"/>
            <a:ext cx="5154930" cy="1198880"/>
          </a:xfrm>
          <a:prstGeom prst="rect">
            <a:avLst/>
          </a:prstGeom>
          <a:noFill/>
        </p:spPr>
        <p:txBody>
          <a:bodyPr wrap="square" rtlCol="0">
            <a:spAutoFit/>
          </a:bodyPr>
          <a:p>
            <a:pPr indent="0">
              <a:lnSpc>
                <a:spcPct val="150000"/>
              </a:lnSpc>
              <a:buFont typeface="Wingdings" panose="05000000000000000000" charset="0"/>
              <a:buNone/>
            </a:pPr>
            <a:endParaRPr lang="en-US" altLang="zh-CN" sz="2000" b="1" smtClean="0">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en-US" altLang="zh-CN" sz="2800" b="1" smtClean="0">
                <a:solidFill>
                  <a:srgbClr val="00B050"/>
                </a:solidFill>
                <a:latin typeface="Times New Roman Regular" panose="02020503050405090304" charset="0"/>
                <a:ea typeface="方正清刻本悦宋简体" panose="02000000000000000000" pitchFamily="2" charset="-122"/>
                <a:cs typeface="Times New Roman Regular" panose="02020503050405090304" charset="0"/>
              </a:rPr>
              <a:t>Radiomic signature building</a:t>
            </a:r>
            <a:endParaRPr lang="en-US" altLang="zh-CN" sz="2800" b="1" smtClean="0">
              <a:solidFill>
                <a:srgbClr val="00B050"/>
              </a:solidFill>
              <a:latin typeface="Times New Roman Regular" panose="02020503050405090304" charset="0"/>
              <a:ea typeface="方正清刻本悦宋简体" panose="02000000000000000000" pitchFamily="2" charset="-122"/>
              <a:cs typeface="Times New Roman Regular" panose="02020503050405090304" charset="0"/>
              <a:sym typeface="+mn-ea"/>
            </a:endParaRPr>
          </a:p>
        </p:txBody>
      </p:sp>
      <p:pic>
        <p:nvPicPr>
          <p:cNvPr id="5" name="图片 4"/>
          <p:cNvPicPr>
            <a:picLocks noChangeAspect="1"/>
          </p:cNvPicPr>
          <p:nvPr/>
        </p:nvPicPr>
        <p:blipFill>
          <a:blip r:embed="rId1"/>
          <a:stretch>
            <a:fillRect/>
          </a:stretch>
        </p:blipFill>
        <p:spPr>
          <a:xfrm>
            <a:off x="487045" y="2496820"/>
            <a:ext cx="11217910" cy="4389120"/>
          </a:xfrm>
          <a:prstGeom prst="rect">
            <a:avLst/>
          </a:prstGeom>
        </p:spPr>
      </p:pic>
      <p:sp>
        <p:nvSpPr>
          <p:cNvPr id="11" name="文本框 10"/>
          <p:cNvSpPr txBox="1"/>
          <p:nvPr/>
        </p:nvSpPr>
        <p:spPr>
          <a:xfrm>
            <a:off x="603250" y="189865"/>
            <a:ext cx="11588750" cy="2306955"/>
          </a:xfrm>
          <a:prstGeom prst="rect">
            <a:avLst/>
          </a:prstGeom>
          <a:noFill/>
        </p:spPr>
        <p:txBody>
          <a:bodyPr wrap="square" rtlCol="0">
            <a:spAutoFit/>
          </a:bodyPr>
          <a:p>
            <a:pPr indent="0">
              <a:lnSpc>
                <a:spcPct val="150000"/>
              </a:lnSpc>
              <a:buFont typeface="Wingdings" panose="05000000000000000000" charset="0"/>
              <a:buNone/>
            </a:pPr>
            <a:endParaRPr lang="zh-CN" altLang="en-US" sz="2000" b="1" smtClean="0">
              <a:latin typeface="Times New Roman Regular" panose="02020503050405090304" charset="0"/>
              <a:ea typeface="方正清刻本悦宋简体" panose="02000000000000000000" pitchFamily="2" charset="-122"/>
              <a:cs typeface="Times New Roman Regular" panose="02020503050405090304" charset="0"/>
            </a:endParaRPr>
          </a:p>
          <a:p>
            <a:pPr marL="342900" indent="-342900">
              <a:lnSpc>
                <a:spcPct val="150000"/>
              </a:lnSpc>
              <a:buFont typeface="Wingdings" panose="05000000000000000000" charset="0"/>
              <a:buChar char=""/>
            </a:pPr>
            <a:r>
              <a:rPr lang="en-US" altLang="zh-CN" sz="2000" b="1" smtClean="0">
                <a:solidFill>
                  <a:srgbClr val="00B0F0"/>
                </a:solidFill>
                <a:latin typeface="Times New Roman Bold" panose="02020503050405090304" charset="0"/>
                <a:ea typeface="方正清刻本悦宋简体" panose="02000000000000000000" pitchFamily="2" charset="-122"/>
                <a:cs typeface="Times New Roman Bold" panose="02020503050405090304" charset="0"/>
              </a:rPr>
              <a:t>workflow</a:t>
            </a:r>
            <a:endParaRPr lang="en-US" altLang="zh-CN" sz="2000" smtClean="0">
              <a:latin typeface="Times New Roman Regular" panose="02020503050405090304" charset="0"/>
              <a:ea typeface="方正清刻本悦宋简体" panose="02000000000000000000" pitchFamily="2" charset="-122"/>
              <a:cs typeface="Times New Roman Regular" panose="02020503050405090304" charset="0"/>
            </a:endParaRPr>
          </a:p>
          <a:p>
            <a:pPr marL="342900" indent="-342900">
              <a:lnSpc>
                <a:spcPct val="150000"/>
              </a:lnSpc>
              <a:buFont typeface="Wingdings" panose="05000000000000000000" charset="0"/>
              <a:buChar char=""/>
            </a:pPr>
            <a:r>
              <a:rPr lang="zh-CN" altLang="en-US" sz="2000" b="1" smtClean="0">
                <a:gradFill>
                  <a:gsLst>
                    <a:gs pos="0">
                      <a:srgbClr val="E30000"/>
                    </a:gs>
                    <a:gs pos="100000">
                      <a:srgbClr val="760303"/>
                    </a:gs>
                  </a:gsLst>
                  <a:lin scaled="0"/>
                </a:gradFill>
                <a:latin typeface="Times New Roman Regular" panose="02020503050405090304" charset="0"/>
                <a:ea typeface="方正清刻本悦宋简体" panose="02000000000000000000" pitchFamily="2" charset="-122"/>
                <a:cs typeface="Times New Roman Regular" panose="02020503050405090304" charset="0"/>
              </a:rPr>
              <a:t>静脉期CT图</a:t>
            </a:r>
            <a:r>
              <a:rPr lang="zh-CN" altLang="en-US" sz="2000" smtClean="0">
                <a:latin typeface="Times New Roman Regular" panose="02020503050405090304" charset="0"/>
                <a:ea typeface="方正清刻本悦宋简体" panose="02000000000000000000" pitchFamily="2" charset="-122"/>
                <a:cs typeface="Times New Roman Regular" panose="02020503050405090304" charset="0"/>
              </a:rPr>
              <a:t>分割：ITK-SNAP 手动</a:t>
            </a:r>
            <a:endParaRPr lang="zh-CN" altLang="en-US" sz="2000" b="1" smtClean="0">
              <a:latin typeface="Times New Roman Regular" panose="02020503050405090304" charset="0"/>
              <a:ea typeface="方正清刻本悦宋简体" panose="02000000000000000000" pitchFamily="2" charset="-122"/>
              <a:cs typeface="Times New Roman Regular" panose="02020503050405090304" charset="0"/>
            </a:endParaRPr>
          </a:p>
          <a:p>
            <a:pPr marL="285750" indent="-285750">
              <a:lnSpc>
                <a:spcPct val="150000"/>
              </a:lnSpc>
              <a:buFont typeface="Wingdings" panose="05000000000000000000" charset="0"/>
              <a:buChar char=""/>
            </a:pPr>
            <a:r>
              <a:rPr lang="en-US" altLang="zh-CN" b="1" smtClean="0">
                <a:latin typeface="Times New Roman Bold" panose="02020503050405090304" charset="0"/>
                <a:ea typeface="方正清刻本悦宋简体" panose="02000000000000000000" pitchFamily="2" charset="-122"/>
                <a:cs typeface="Times New Roman Bold" panose="02020503050405090304" charset="0"/>
              </a:rPr>
              <a:t>ROI-1</a:t>
            </a:r>
            <a:r>
              <a:rPr lang="zh-CN" altLang="en-US" smtClean="0">
                <a:latin typeface="Times New Roman Regular" panose="02020503050405090304" charset="0"/>
                <a:ea typeface="方正清刻本悦宋简体" panose="02000000000000000000" pitchFamily="2" charset="-122"/>
                <a:cs typeface="Times New Roman Regular" panose="02020503050405090304" charset="0"/>
              </a:rPr>
              <a:t>：所有切片中选择肿瘤面积最大一层进行描绘</a:t>
            </a:r>
            <a:endParaRPr lang="zh-CN" altLang="en-US" smtClean="0">
              <a:latin typeface="Times New Roman Regular" panose="02020503050405090304" charset="0"/>
              <a:ea typeface="方正清刻本悦宋简体" panose="02000000000000000000" pitchFamily="2" charset="-122"/>
              <a:cs typeface="Times New Roman Regular" panose="02020503050405090304" charset="0"/>
            </a:endParaRPr>
          </a:p>
          <a:p>
            <a:pPr marL="285750" indent="-285750">
              <a:lnSpc>
                <a:spcPct val="150000"/>
              </a:lnSpc>
              <a:buFont typeface="Wingdings" panose="05000000000000000000" charset="0"/>
              <a:buChar char=""/>
            </a:pPr>
            <a:r>
              <a:rPr lang="en-US" altLang="zh-CN" b="1" smtClean="0">
                <a:latin typeface="Times New Roman Bold" panose="02020503050405090304" charset="0"/>
                <a:ea typeface="方正清刻本悦宋简体" panose="02000000000000000000" pitchFamily="2" charset="-122"/>
                <a:cs typeface="Times New Roman Bold" panose="02020503050405090304" charset="0"/>
                <a:sym typeface="+mn-ea"/>
              </a:rPr>
              <a:t>ROI-2</a:t>
            </a:r>
            <a:r>
              <a:rPr lang="zh-CN" altLang="en-US" smtClean="0">
                <a:latin typeface="Times New Roman Regular" panose="02020503050405090304" charset="0"/>
                <a:ea typeface="方正清刻本悦宋简体" panose="02000000000000000000" pitchFamily="2" charset="-122"/>
                <a:cs typeface="Times New Roman Regular" panose="02020503050405090304" charset="0"/>
                <a:sym typeface="+mn-ea"/>
              </a:rPr>
              <a:t>：选择面积&gt; 2 cm</a:t>
            </a:r>
            <a:r>
              <a:rPr lang="zh-CN" altLang="en-US" baseline="30000" smtClean="0">
                <a:latin typeface="Times New Roman Regular" panose="02020503050405090304" charset="0"/>
                <a:ea typeface="方正清刻本悦宋简体" panose="02000000000000000000" pitchFamily="2" charset="-122"/>
                <a:cs typeface="Times New Roman Regular" panose="02020503050405090304" charset="0"/>
                <a:sym typeface="+mn-ea"/>
              </a:rPr>
              <a:t>2</a:t>
            </a:r>
            <a:r>
              <a:rPr lang="zh-CN" altLang="en-US" smtClean="0">
                <a:latin typeface="Times New Roman Regular" panose="02020503050405090304" charset="0"/>
                <a:ea typeface="方正清刻本悦宋简体" panose="02000000000000000000" pitchFamily="2" charset="-122"/>
                <a:cs typeface="Times New Roman Regular" panose="02020503050405090304" charset="0"/>
                <a:sym typeface="+mn-ea"/>
              </a:rPr>
              <a:t>的一片腹膜区域，最接近原发肿瘤中心的切片进行描绘</a:t>
            </a:r>
            <a:endParaRPr lang="zh-CN" altLang="en-US"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amond(in)">
                                      <p:cBhvr>
                                        <p:cTn id="7" dur="500"/>
                                        <p:tgtEl>
                                          <p:spTgt spid="11"/>
                                        </p:tgtEl>
                                      </p:cBhvr>
                                    </p:animEffect>
                                  </p:childTnLst>
                                </p:cTn>
                              </p:par>
                              <p:par>
                                <p:cTn id="8" presetID="8"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amond(in)">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8605" y="0"/>
            <a:ext cx="5918835" cy="1198880"/>
          </a:xfrm>
          <a:prstGeom prst="rect">
            <a:avLst/>
          </a:prstGeom>
          <a:noFill/>
        </p:spPr>
        <p:txBody>
          <a:bodyPr wrap="square" rtlCol="0">
            <a:spAutoFit/>
          </a:bodyPr>
          <a:p>
            <a:pPr indent="0">
              <a:lnSpc>
                <a:spcPct val="150000"/>
              </a:lnSpc>
              <a:buFont typeface="Wingdings" panose="05000000000000000000" charset="0"/>
              <a:buNone/>
            </a:pPr>
            <a:endParaRPr lang="en-US" altLang="zh-CN" sz="2000" b="1" smtClean="0">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en-US" altLang="zh-CN" sz="2800" b="1" smtClean="0">
                <a:solidFill>
                  <a:srgbClr val="00B050"/>
                </a:solidFill>
                <a:latin typeface="Times New Roman Regular" panose="02020503050405090304" charset="0"/>
                <a:ea typeface="方正清刻本悦宋简体" panose="02000000000000000000" pitchFamily="2" charset="-122"/>
                <a:cs typeface="Times New Roman Regular" panose="02020503050405090304" charset="0"/>
              </a:rPr>
              <a:t>Radiomic signature building</a:t>
            </a:r>
            <a:endParaRPr lang="en-US" altLang="zh-CN" sz="2800" b="1" smtClean="0">
              <a:solidFill>
                <a:srgbClr val="00B050"/>
              </a:solidFill>
              <a:latin typeface="Times New Roman Regular" panose="02020503050405090304" charset="0"/>
              <a:ea typeface="方正清刻本悦宋简体" panose="02000000000000000000" pitchFamily="2" charset="-122"/>
              <a:cs typeface="Times New Roman Regular" panose="02020503050405090304" charset="0"/>
              <a:sym typeface="+mn-ea"/>
            </a:endParaRPr>
          </a:p>
        </p:txBody>
      </p:sp>
      <p:sp>
        <p:nvSpPr>
          <p:cNvPr id="7" name="文本框 6"/>
          <p:cNvSpPr txBox="1"/>
          <p:nvPr/>
        </p:nvSpPr>
        <p:spPr>
          <a:xfrm>
            <a:off x="1076325" y="597535"/>
            <a:ext cx="11040110" cy="2676525"/>
          </a:xfrm>
          <a:prstGeom prst="rect">
            <a:avLst/>
          </a:prstGeom>
          <a:noFill/>
        </p:spPr>
        <p:txBody>
          <a:bodyPr wrap="square" rtlCol="0">
            <a:spAutoFit/>
          </a:bodyPr>
          <a:p>
            <a:pPr indent="0">
              <a:lnSpc>
                <a:spcPct val="150000"/>
              </a:lnSpc>
              <a:buFont typeface="Wingdings" panose="05000000000000000000" charset="0"/>
              <a:buNone/>
            </a:pPr>
            <a:endParaRPr lang="en-US" altLang="zh-CN" sz="2000" b="1" smtClean="0">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endParaRPr lang="zh-CN" altLang="en-US" sz="2000" b="1" smtClean="0">
              <a:latin typeface="Times New Roman Regular" panose="02020503050405090304" charset="0"/>
              <a:ea typeface="方正清刻本悦宋简体" panose="02000000000000000000" pitchFamily="2" charset="-122"/>
              <a:cs typeface="Times New Roman Regular" panose="02020503050405090304" charset="0"/>
            </a:endParaRPr>
          </a:p>
          <a:p>
            <a:pPr marL="342900" indent="-342900">
              <a:lnSpc>
                <a:spcPct val="150000"/>
              </a:lnSpc>
              <a:buFont typeface="Wingdings" panose="05000000000000000000" charset="0"/>
              <a:buChar char=""/>
            </a:pP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rPr>
              <a:t>每组</a:t>
            </a:r>
            <a:r>
              <a:rPr lang="en-US" altLang="zh-CN" sz="2400" b="1" smtClean="0">
                <a:latin typeface="Times New Roman Bold" panose="02020503050405090304" charset="0"/>
                <a:ea typeface="方正清刻本悦宋简体" panose="02000000000000000000" pitchFamily="2" charset="-122"/>
                <a:cs typeface="Times New Roman Bold" panose="02020503050405090304" charset="0"/>
              </a:rPr>
              <a:t>133</a:t>
            </a: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rPr>
              <a:t>特征：直方图，形状，GLCM，GLRLM</a:t>
            </a:r>
            <a:endParaRPr lang="zh-CN" altLang="en-US" sz="2400" b="1" smtClean="0">
              <a:latin typeface="Times New Roman Regular" panose="02020503050405090304" charset="0"/>
              <a:ea typeface="方正清刻本悦宋简体" panose="02000000000000000000" pitchFamily="2" charset="-122"/>
              <a:cs typeface="Times New Roman Regular" panose="02020503050405090304" charset="0"/>
            </a:endParaRPr>
          </a:p>
          <a:p>
            <a:pPr marL="285750" indent="-285750">
              <a:lnSpc>
                <a:spcPct val="150000"/>
              </a:lnSpc>
              <a:buFont typeface="Wingdings" panose="05000000000000000000" charset="0"/>
              <a:buChar char=""/>
            </a:pP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rPr>
              <a:t>无监督聚类</a:t>
            </a:r>
            <a:r>
              <a:rPr lang="en-US" altLang="zh-CN" sz="2400" smtClean="0">
                <a:latin typeface="Times New Roman Regular" panose="02020503050405090304" charset="0"/>
                <a:ea typeface="方正清刻本悦宋简体" panose="02000000000000000000" pitchFamily="2" charset="-122"/>
                <a:cs typeface="Times New Roman Regular" panose="02020503050405090304" charset="0"/>
              </a:rPr>
              <a:t>+</a:t>
            </a: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rPr>
              <a:t>热图：揭示了相似的放射表达模式的患者群及其与PM的关联。</a:t>
            </a:r>
            <a:endPar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endParaRPr>
          </a:p>
          <a:p>
            <a:pPr marL="285750" indent="-285750">
              <a:lnSpc>
                <a:spcPct val="150000"/>
              </a:lnSpc>
              <a:buFont typeface="Wingdings" panose="05000000000000000000" charset="0"/>
              <a:buChar char=""/>
            </a:pPr>
            <a:r>
              <a:rPr sz="2400" smtClean="0">
                <a:latin typeface="Times New Roman Regular" panose="02020503050405090304" charset="0"/>
                <a:ea typeface="方正清刻本悦宋简体" panose="02000000000000000000" pitchFamily="2" charset="-122"/>
                <a:cs typeface="Times New Roman Regular" panose="02020503050405090304" charset="0"/>
              </a:rPr>
              <a:t>原发性肿瘤</a:t>
            </a:r>
            <a:r>
              <a:rPr lang="en-US" sz="2400" smtClean="0">
                <a:latin typeface="Times New Roman Regular" panose="02020503050405090304" charset="0"/>
                <a:ea typeface="方正清刻本悦宋简体" panose="02000000000000000000" pitchFamily="2" charset="-122"/>
                <a:cs typeface="Times New Roman Regular" panose="02020503050405090304" charset="0"/>
              </a:rPr>
              <a:t>+</a:t>
            </a:r>
            <a:r>
              <a:rPr sz="2400" smtClean="0">
                <a:latin typeface="Times New Roman Regular" panose="02020503050405090304" charset="0"/>
                <a:ea typeface="方正清刻本悦宋简体" panose="02000000000000000000" pitchFamily="2" charset="-122"/>
                <a:cs typeface="Times New Roman Regular" panose="02020503050405090304" charset="0"/>
              </a:rPr>
              <a:t>腹膜</a:t>
            </a:r>
            <a:r>
              <a:rPr lang="zh-CN" sz="2400" smtClean="0">
                <a:latin typeface="Times New Roman Regular" panose="02020503050405090304" charset="0"/>
                <a:ea typeface="方正清刻本悦宋简体" panose="02000000000000000000" pitchFamily="2" charset="-122"/>
                <a:cs typeface="Times New Roman Regular" panose="02020503050405090304" charset="0"/>
              </a:rPr>
              <a:t>：</a:t>
            </a:r>
            <a:r>
              <a:rPr sz="2400" smtClean="0">
                <a:latin typeface="Times New Roman Regular" panose="02020503050405090304" charset="0"/>
                <a:ea typeface="方正清刻本悦宋简体" panose="02000000000000000000" pitchFamily="2" charset="-122"/>
                <a:cs typeface="Times New Roman Regular" panose="02020503050405090304" charset="0"/>
              </a:rPr>
              <a:t>特征选择和</a:t>
            </a:r>
            <a:r>
              <a:rPr lang="zh-CN" sz="2400" smtClean="0">
                <a:latin typeface="Times New Roman Regular" panose="02020503050405090304" charset="0"/>
                <a:ea typeface="方正清刻本悦宋简体" panose="02000000000000000000" pitchFamily="2" charset="-122"/>
                <a:cs typeface="Times New Roman Regular" panose="02020503050405090304" charset="0"/>
              </a:rPr>
              <a:t>模型</a:t>
            </a:r>
            <a:r>
              <a:rPr sz="2400" smtClean="0">
                <a:latin typeface="Times New Roman Regular" panose="02020503050405090304" charset="0"/>
                <a:ea typeface="方正清刻本悦宋简体" panose="02000000000000000000" pitchFamily="2" charset="-122"/>
                <a:cs typeface="Times New Roman Regular" panose="02020503050405090304" charset="0"/>
              </a:rPr>
              <a:t>构建</a:t>
            </a:r>
            <a:endParaRPr sz="2400" smtClean="0">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8" name="文本框 7"/>
          <p:cNvSpPr txBox="1"/>
          <p:nvPr/>
        </p:nvSpPr>
        <p:spPr>
          <a:xfrm>
            <a:off x="1076325" y="4029710"/>
            <a:ext cx="9794240" cy="2030095"/>
          </a:xfrm>
          <a:prstGeom prst="rect">
            <a:avLst/>
          </a:prstGeom>
          <a:noFill/>
        </p:spPr>
        <p:txBody>
          <a:bodyPr wrap="square" rtlCol="0">
            <a:spAutoFit/>
          </a:bodyPr>
          <a:p>
            <a:pPr indent="0">
              <a:lnSpc>
                <a:spcPct val="150000"/>
              </a:lnSpc>
              <a:buFont typeface="Wingdings" panose="05000000000000000000" charset="0"/>
              <a:buNone/>
            </a:pPr>
            <a:r>
              <a:rPr lang="en-US" altLang="zh-CN" sz="2800" b="1" smtClean="0">
                <a:latin typeface="Times New Roman Regular" panose="02020503050405090304" charset="0"/>
                <a:ea typeface="方正清刻本悦宋简体" panose="02000000000000000000" pitchFamily="2" charset="-122"/>
                <a:cs typeface="Times New Roman Regular" panose="02020503050405090304" charset="0"/>
              </a:rPr>
              <a:t>PM</a:t>
            </a:r>
            <a:r>
              <a:rPr lang="zh-CN" altLang="en-US" sz="2800" b="1" smtClean="0">
                <a:latin typeface="Times New Roman Regular" panose="02020503050405090304" charset="0"/>
                <a:ea typeface="方正清刻本悦宋简体" panose="02000000000000000000" pitchFamily="2" charset="-122"/>
                <a:cs typeface="Times New Roman Regular" panose="02020503050405090304" charset="0"/>
              </a:rPr>
              <a:t>预测指标：</a:t>
            </a:r>
            <a:endParaRPr lang="en-US" altLang="zh-CN" sz="2800" b="1" smtClean="0">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en-US" altLang="zh-CN" sz="2800" b="1" smtClean="0">
                <a:latin typeface="Times New Roman Regular" panose="02020503050405090304" charset="0"/>
                <a:ea typeface="方正清刻本悦宋简体" panose="02000000000000000000" pitchFamily="2" charset="-122"/>
                <a:cs typeface="Times New Roman Regular" panose="02020503050405090304" charset="0"/>
                <a:sym typeface="+mn-ea"/>
              </a:rPr>
              <a:t>RS1</a:t>
            </a:r>
            <a:r>
              <a:rPr lang="zh-CN" altLang="en-US" sz="2800" b="1" smtClean="0">
                <a:latin typeface="Times New Roman Regular" panose="02020503050405090304" charset="0"/>
                <a:ea typeface="方正清刻本悦宋简体" panose="02000000000000000000" pitchFamily="2" charset="-122"/>
                <a:cs typeface="Times New Roman Regular" panose="02020503050405090304" charset="0"/>
              </a:rPr>
              <a:t>：</a:t>
            </a:r>
            <a:r>
              <a:rPr lang="en-US" altLang="zh-CN" sz="2400" smtClean="0">
                <a:latin typeface="Times New Roman Regular" panose="02020503050405090304" charset="0"/>
                <a:ea typeface="方正清刻本悦宋简体" panose="02000000000000000000" pitchFamily="2" charset="-122"/>
                <a:cs typeface="Times New Roman Regular" panose="02020503050405090304" charset="0"/>
              </a:rPr>
              <a:t>反映原发肿瘤特征的放射学特征</a:t>
            </a:r>
            <a:endParaRPr lang="en-US" altLang="zh-CN" sz="2400" b="1" smtClean="0">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en-US" altLang="zh-CN" sz="2800" b="1" smtClean="0">
                <a:latin typeface="Times New Roman Regular" panose="02020503050405090304" charset="0"/>
                <a:ea typeface="方正清刻本悦宋简体" panose="02000000000000000000" pitchFamily="2" charset="-122"/>
                <a:cs typeface="Times New Roman Regular" panose="02020503050405090304" charset="0"/>
                <a:sym typeface="+mn-ea"/>
              </a:rPr>
              <a:t>RS2</a:t>
            </a:r>
            <a:r>
              <a:rPr lang="zh-CN" altLang="en-US" sz="2800" b="1" smtClean="0">
                <a:latin typeface="Times New Roman Regular" panose="02020503050405090304" charset="0"/>
                <a:ea typeface="方正清刻本悦宋简体" panose="02000000000000000000" pitchFamily="2" charset="-122"/>
                <a:cs typeface="Times New Roman Regular" panose="02020503050405090304" charset="0"/>
              </a:rPr>
              <a:t>：</a:t>
            </a:r>
            <a:r>
              <a:rPr lang="en-US" altLang="zh-CN" sz="2400" smtClean="0">
                <a:latin typeface="Times New Roman Regular" panose="02020503050405090304" charset="0"/>
                <a:ea typeface="方正清刻本悦宋简体" panose="02000000000000000000" pitchFamily="2" charset="-122"/>
                <a:cs typeface="Times New Roman Regular" panose="02020503050405090304" charset="0"/>
              </a:rPr>
              <a:t>反映腹膜特征的放射学特征</a:t>
            </a:r>
            <a:endParaRPr lang="en-US" altLang="zh-CN" sz="2400" smtClean="0">
              <a:latin typeface="Times New Roman Regular" panose="02020503050405090304" charset="0"/>
              <a:ea typeface="方正清刻本悦宋简体" panose="02000000000000000000" pitchFamily="2" charset="-122"/>
              <a:cs typeface="Times New Roman Regular" panose="0202050305040509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amond(i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1620" y="-300990"/>
            <a:ext cx="5918835" cy="1198880"/>
          </a:xfrm>
          <a:prstGeom prst="rect">
            <a:avLst/>
          </a:prstGeom>
          <a:noFill/>
        </p:spPr>
        <p:txBody>
          <a:bodyPr wrap="square" rtlCol="0">
            <a:spAutoFit/>
          </a:bodyPr>
          <a:p>
            <a:pPr indent="0">
              <a:lnSpc>
                <a:spcPct val="150000"/>
              </a:lnSpc>
              <a:buFont typeface="Wingdings" panose="05000000000000000000" charset="0"/>
              <a:buNone/>
            </a:pPr>
            <a:endParaRPr lang="en-US" altLang="zh-CN" sz="2000" b="1" smtClean="0">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sz="2800" b="1" smtClean="0">
                <a:solidFill>
                  <a:srgbClr val="00B050"/>
                </a:solidFill>
                <a:latin typeface="Times New Roman Regular" panose="02020503050405090304" charset="0"/>
                <a:ea typeface="方正清刻本悦宋简体" panose="02000000000000000000" pitchFamily="2" charset="-122"/>
                <a:cs typeface="Times New Roman Regular" panose="02020503050405090304" charset="0"/>
              </a:rPr>
              <a:t>Radiomic nomogram construction</a:t>
            </a:r>
            <a:endParaRPr lang="zh-CN" altLang="en-US" sz="2800" b="1" smtClean="0">
              <a:solidFill>
                <a:srgbClr val="00B050"/>
              </a:solidFill>
              <a:latin typeface="Times New Roman Regular" panose="02020503050405090304" charset="0"/>
              <a:ea typeface="方正清刻本悦宋简体" panose="02000000000000000000" pitchFamily="2" charset="-122"/>
              <a:cs typeface="Times New Roman Regular" panose="02020503050405090304" charset="0"/>
              <a:sym typeface="+mn-ea"/>
            </a:endParaRPr>
          </a:p>
        </p:txBody>
      </p:sp>
      <p:sp>
        <p:nvSpPr>
          <p:cNvPr id="8" name="文本框 7"/>
          <p:cNvSpPr txBox="1"/>
          <p:nvPr/>
        </p:nvSpPr>
        <p:spPr>
          <a:xfrm>
            <a:off x="8026400" y="2023745"/>
            <a:ext cx="3789680" cy="2214880"/>
          </a:xfrm>
          <a:prstGeom prst="rect">
            <a:avLst/>
          </a:prstGeom>
          <a:noFill/>
        </p:spPr>
        <p:txBody>
          <a:bodyPr wrap="square" rtlCol="0">
            <a:spAutoFit/>
          </a:bodyPr>
          <a:p>
            <a:pPr indent="0">
              <a:lnSpc>
                <a:spcPct val="150000"/>
              </a:lnSpc>
              <a:buFont typeface="Wingdings" panose="05000000000000000000" charset="0"/>
              <a:buNone/>
            </a:pPr>
            <a:r>
              <a:rPr sz="2800" b="1" smtClean="0">
                <a:latin typeface="Times New Roman Regular" panose="02020503050405090304" charset="0"/>
                <a:ea typeface="方正清刻本悦宋简体" panose="02000000000000000000" pitchFamily="2" charset="-122"/>
                <a:cs typeface="Times New Roman Regular" panose="02020503050405090304" charset="0"/>
              </a:rPr>
              <a:t>Statistical analysis</a:t>
            </a:r>
            <a:endParaRPr lang="en-US" altLang="zh-CN" sz="2400" b="1" smtClean="0">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en-US" altLang="zh-CN" sz="2400" b="1" smtClean="0">
                <a:latin typeface="Times New Roman Regular" panose="02020503050405090304" charset="0"/>
                <a:ea typeface="方正清刻本悦宋简体" panose="02000000000000000000" pitchFamily="2" charset="-122"/>
                <a:cs typeface="Times New Roman Regular" panose="02020503050405090304" charset="0"/>
                <a:sym typeface="+mn-ea"/>
              </a:rPr>
              <a:t>R</a:t>
            </a:r>
            <a:endParaRPr sz="2000" smtClean="0">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sz="2000" smtClean="0">
                <a:latin typeface="Times New Roman Regular" panose="02020503050405090304" charset="0"/>
                <a:ea typeface="方正清刻本悦宋简体" panose="02000000000000000000" pitchFamily="2" charset="-122"/>
                <a:cs typeface="Times New Roman Regular" panose="02020503050405090304" charset="0"/>
              </a:rPr>
              <a:t>MATLAB 2017</a:t>
            </a:r>
            <a:endParaRPr sz="2000" smtClean="0">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sz="2000" smtClean="0">
                <a:latin typeface="Times New Roman Regular" panose="02020503050405090304" charset="0"/>
                <a:ea typeface="方正清刻本悦宋简体" panose="02000000000000000000" pitchFamily="2" charset="-122"/>
                <a:cs typeface="Times New Roman Regular" panose="02020503050405090304" charset="0"/>
              </a:rPr>
              <a:t>双向P值&lt;0.05</a:t>
            </a:r>
            <a:r>
              <a:rPr lang="zh-CN" sz="2000" smtClean="0">
                <a:latin typeface="Times New Roman Regular" panose="02020503050405090304" charset="0"/>
                <a:ea typeface="方正清刻本悦宋简体" panose="02000000000000000000" pitchFamily="2" charset="-122"/>
                <a:cs typeface="Times New Roman Regular" panose="02020503050405090304" charset="0"/>
              </a:rPr>
              <a:t>：</a:t>
            </a:r>
            <a:r>
              <a:rPr sz="2000" smtClean="0">
                <a:latin typeface="Times New Roman Regular" panose="02020503050405090304" charset="0"/>
                <a:ea typeface="方正清刻本悦宋简体" panose="02000000000000000000" pitchFamily="2" charset="-122"/>
                <a:cs typeface="Times New Roman Regular" panose="02020503050405090304" charset="0"/>
              </a:rPr>
              <a:t>统计学</a:t>
            </a:r>
            <a:r>
              <a:rPr lang="zh-CN" sz="2000" smtClean="0">
                <a:latin typeface="Times New Roman Regular" panose="02020503050405090304" charset="0"/>
                <a:ea typeface="方正清刻本悦宋简体" panose="02000000000000000000" pitchFamily="2" charset="-122"/>
                <a:cs typeface="Times New Roman Regular" panose="02020503050405090304" charset="0"/>
              </a:rPr>
              <a:t>显著</a:t>
            </a:r>
            <a:endParaRPr lang="zh-CN" sz="2000" smtClean="0">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6" name="文本框 5"/>
          <p:cNvSpPr txBox="1"/>
          <p:nvPr/>
        </p:nvSpPr>
        <p:spPr>
          <a:xfrm>
            <a:off x="633730" y="683260"/>
            <a:ext cx="7169785" cy="5446395"/>
          </a:xfrm>
          <a:prstGeom prst="rect">
            <a:avLst/>
          </a:prstGeom>
          <a:noFill/>
        </p:spPr>
        <p:txBody>
          <a:bodyPr wrap="square" rtlCol="0">
            <a:spAutoFit/>
          </a:bodyPr>
          <a:p>
            <a:pPr indent="0">
              <a:lnSpc>
                <a:spcPct val="150000"/>
              </a:lnSpc>
              <a:buFont typeface="Wingdings" panose="05000000000000000000" charset="0"/>
              <a:buNone/>
            </a:pPr>
            <a:endParaRPr lang="en-US" altLang="zh-CN" sz="2000" smtClean="0">
              <a:latin typeface="Times New Roman Regular" panose="02020503050405090304" charset="0"/>
              <a:ea typeface="方正清刻本悦宋简体" panose="02000000000000000000" pitchFamily="2" charset="-122"/>
              <a:cs typeface="Times New Roman Regular" panose="02020503050405090304" charset="0"/>
            </a:endParaRPr>
          </a:p>
          <a:p>
            <a:pPr marL="285750" indent="-285750">
              <a:lnSpc>
                <a:spcPct val="150000"/>
              </a:lnSpc>
              <a:buFont typeface="Wingdings" panose="05000000000000000000" charset="0"/>
              <a:buChar char=""/>
            </a:pPr>
            <a:r>
              <a:rPr lang="zh-CN" altLang="en-US" sz="2400" b="1" smtClean="0">
                <a:solidFill>
                  <a:srgbClr val="00B0F0"/>
                </a:solidFill>
                <a:latin typeface="Times New Roman Regular" panose="02020503050405090304" charset="0"/>
                <a:ea typeface="方正清刻本悦宋简体" panose="02000000000000000000" pitchFamily="2" charset="-122"/>
                <a:cs typeface="Times New Roman Regular" panose="02020503050405090304" charset="0"/>
                <a:sym typeface="+mn-ea"/>
              </a:rPr>
              <a:t>单因素分析</a:t>
            </a: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：评估临床特征与PM间关联</a:t>
            </a:r>
            <a:endPar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a:p>
            <a:pPr marL="285750" indent="-285750">
              <a:lnSpc>
                <a:spcPct val="150000"/>
              </a:lnSpc>
              <a:buFont typeface="Wingdings" panose="05000000000000000000" charset="0"/>
              <a:buChar char=""/>
            </a:pP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连续变量：独立的T检验或Mann-Whitney U检验</a:t>
            </a:r>
            <a:endPar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a:p>
            <a:pPr marL="285750" indent="-285750">
              <a:lnSpc>
                <a:spcPct val="150000"/>
              </a:lnSpc>
              <a:buFont typeface="Wingdings" panose="05000000000000000000" charset="0"/>
              <a:buChar char=""/>
            </a:pP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分类变量：Fisher精确检验或χ2</a:t>
            </a:r>
            <a:endParaRPr lang="zh-CN" altLang="en-US" sz="2000"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a:p>
            <a:pPr marL="285750" indent="-285750">
              <a:lnSpc>
                <a:spcPct val="150000"/>
              </a:lnSpc>
              <a:buFont typeface="Wingdings" panose="05000000000000000000" charset="0"/>
              <a:buChar char=""/>
            </a:pPr>
            <a:endParaRPr lang="zh-CN" altLang="en-US" sz="2000"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a:p>
            <a:pPr marL="285750" indent="-285750">
              <a:lnSpc>
                <a:spcPct val="150000"/>
              </a:lnSpc>
              <a:buFont typeface="Wingdings" panose="05000000000000000000" charset="0"/>
              <a:buChar char=""/>
            </a:pPr>
            <a:r>
              <a:rPr lang="zh-CN" altLang="en-US" sz="2400" b="1" smtClean="0">
                <a:solidFill>
                  <a:srgbClr val="00B0F0"/>
                </a:solidFill>
                <a:latin typeface="Times New Roman Regular" panose="02020503050405090304" charset="0"/>
                <a:ea typeface="方正清刻本悦宋简体" panose="02000000000000000000" pitchFamily="2" charset="-122"/>
                <a:cs typeface="Times New Roman Regular" panose="02020503050405090304" charset="0"/>
                <a:sym typeface="+mn-ea"/>
              </a:rPr>
              <a:t>多变量逻辑回归</a:t>
            </a: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：选择独立的PM预测因子</a:t>
            </a:r>
            <a:endPar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a:p>
            <a:pPr indent="0">
              <a:lnSpc>
                <a:spcPct val="150000"/>
              </a:lnSpc>
              <a:buFont typeface="Wingdings" panose="05000000000000000000" charset="0"/>
              <a:buNone/>
            </a:pP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  （放射学特征</a:t>
            </a:r>
            <a:r>
              <a:rPr lang="en-US" altLang="zh-CN"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a:t>
            </a: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重要的临床特征）</a:t>
            </a:r>
            <a:endPar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a:p>
            <a:pPr marL="285750" indent="-285750">
              <a:lnSpc>
                <a:spcPct val="150000"/>
              </a:lnSpc>
              <a:buFont typeface="Wingdings" panose="05000000000000000000" charset="0"/>
              <a:buChar char=""/>
            </a:pPr>
            <a:r>
              <a:rPr lang="zh-CN" altLang="en-US" sz="2400" b="1" smtClean="0">
                <a:solidFill>
                  <a:srgbClr val="FF0000"/>
                </a:solidFill>
                <a:latin typeface="Times New Roman Regular" panose="02020503050405090304" charset="0"/>
                <a:ea typeface="方正清刻本悦宋简体" panose="02000000000000000000" pitchFamily="2" charset="-122"/>
                <a:cs typeface="Times New Roman Regular" panose="02020503050405090304" charset="0"/>
                <a:sym typeface="+mn-ea"/>
              </a:rPr>
              <a:t>建立</a:t>
            </a: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a:t>
            </a:r>
            <a:endPar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a:p>
            <a:pPr indent="0">
              <a:lnSpc>
                <a:spcPct val="150000"/>
              </a:lnSpc>
              <a:buFont typeface="Wingdings" panose="05000000000000000000" charset="0"/>
              <a:buNone/>
            </a:pPr>
            <a:r>
              <a:rPr lang="en-US" altLang="zh-CN"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         1</a:t>
            </a: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a:t>
            </a:r>
            <a:r>
              <a:rPr lang="zh-CN" altLang="en-US" sz="2400" b="1" smtClean="0">
                <a:solidFill>
                  <a:srgbClr val="00B0F0"/>
                </a:solidFill>
                <a:latin typeface="Times New Roman Regular" panose="02020503050405090304" charset="0"/>
                <a:ea typeface="方正清刻本悦宋简体" panose="02000000000000000000" pitchFamily="2" charset="-122"/>
                <a:cs typeface="Times New Roman Regular" panose="02020503050405090304" charset="0"/>
                <a:sym typeface="+mn-ea"/>
              </a:rPr>
              <a:t>具有放射</a:t>
            </a:r>
            <a:r>
              <a:rPr lang="en-US" altLang="zh-CN" sz="2400" b="1" smtClean="0">
                <a:solidFill>
                  <a:srgbClr val="00B0F0"/>
                </a:solidFill>
                <a:latin typeface="Times New Roman Regular" panose="02020503050405090304" charset="0"/>
                <a:ea typeface="方正清刻本悦宋简体" panose="02000000000000000000" pitchFamily="2" charset="-122"/>
                <a:cs typeface="Times New Roman Regular" panose="02020503050405090304" charset="0"/>
                <a:sym typeface="+mn-ea"/>
              </a:rPr>
              <a:t>+</a:t>
            </a:r>
            <a:r>
              <a:rPr lang="zh-CN" altLang="en-US" sz="2400" b="1" smtClean="0">
                <a:solidFill>
                  <a:srgbClr val="00B0F0"/>
                </a:solidFill>
                <a:latin typeface="Times New Roman Regular" panose="02020503050405090304" charset="0"/>
                <a:ea typeface="方正清刻本悦宋简体" panose="02000000000000000000" pitchFamily="2" charset="-122"/>
                <a:cs typeface="Times New Roman Regular" panose="02020503050405090304" charset="0"/>
                <a:sym typeface="+mn-ea"/>
              </a:rPr>
              <a:t>临床特征的放射线列线图</a:t>
            </a:r>
            <a:endParaRPr lang="zh-CN" altLang="en-US" sz="2400" b="1" smtClean="0">
              <a:solidFill>
                <a:srgbClr val="00B0F0"/>
              </a:solidFill>
              <a:latin typeface="Times New Roman Regular" panose="02020503050405090304" charset="0"/>
              <a:ea typeface="方正清刻本悦宋简体" panose="02000000000000000000" pitchFamily="2" charset="-122"/>
              <a:cs typeface="Times New Roman Regular" panose="02020503050405090304" charset="0"/>
              <a:sym typeface="+mn-ea"/>
            </a:endParaRPr>
          </a:p>
          <a:p>
            <a:pPr indent="0">
              <a:lnSpc>
                <a:spcPct val="150000"/>
              </a:lnSpc>
              <a:buFont typeface="Wingdings" panose="05000000000000000000" charset="0"/>
              <a:buNone/>
            </a:pPr>
            <a:r>
              <a:rPr lang="en-US" altLang="zh-CN"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         2</a:t>
            </a: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）仅包含临床特征的临床模型</a:t>
            </a:r>
            <a:endPar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amond(i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0240" y="382905"/>
            <a:ext cx="11360785" cy="6185535"/>
          </a:xfrm>
          <a:prstGeom prst="rect">
            <a:avLst/>
          </a:prstGeom>
          <a:noFill/>
        </p:spPr>
        <p:txBody>
          <a:bodyPr wrap="square" rtlCol="0">
            <a:spAutoFit/>
          </a:bodyPr>
          <a:p>
            <a:pPr indent="0">
              <a:lnSpc>
                <a:spcPct val="150000"/>
              </a:lnSpc>
              <a:buFont typeface="Wingdings" panose="05000000000000000000" charset="0"/>
              <a:buNone/>
            </a:pPr>
            <a:endPar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a:p>
            <a:pPr marL="285750" indent="-285750">
              <a:lnSpc>
                <a:spcPct val="150000"/>
              </a:lnSpc>
              <a:buFont typeface="Wingdings" panose="05000000000000000000" charset="0"/>
              <a:buChar char=""/>
            </a:pPr>
            <a:r>
              <a:rPr lang="zh-CN" altLang="en-US" sz="2400" b="1" smtClean="0">
                <a:solidFill>
                  <a:srgbClr val="00B0F0"/>
                </a:solidFill>
                <a:latin typeface="Times New Roman Bold" panose="02020503050405090304" charset="0"/>
                <a:ea typeface="方正清刻本悦宋简体" panose="02000000000000000000" pitchFamily="2" charset="-122"/>
                <a:cs typeface="Times New Roman Bold" panose="02020503050405090304" charset="0"/>
                <a:sym typeface="+mn-ea"/>
              </a:rPr>
              <a:t>ROC</a:t>
            </a: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曲线：评估放射线列线图的准确性</a:t>
            </a:r>
            <a:r>
              <a:rPr lang="en-US" altLang="zh-CN"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a:t>
            </a:r>
            <a:endParaRPr lang="en-US" altLang="zh-CN" sz="2400"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a:p>
            <a:pPr marL="285750" indent="-285750">
              <a:lnSpc>
                <a:spcPct val="150000"/>
              </a:lnSpc>
              <a:buFont typeface="Wingdings" panose="05000000000000000000" charset="0"/>
              <a:buChar char=""/>
            </a:pPr>
            <a:r>
              <a:rPr lang="zh-CN" altLang="en-US" sz="2400" b="1" smtClean="0">
                <a:solidFill>
                  <a:srgbClr val="00B0F0"/>
                </a:solidFill>
                <a:latin typeface="Times New Roman Regular" panose="02020503050405090304" charset="0"/>
                <a:ea typeface="方正清刻本悦宋简体" panose="02000000000000000000" pitchFamily="2" charset="-122"/>
                <a:cs typeface="Times New Roman Regular" panose="02020503050405090304" charset="0"/>
                <a:sym typeface="+mn-ea"/>
              </a:rPr>
              <a:t>AUC、敏感性、特异性</a:t>
            </a:r>
            <a:endPar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a:p>
            <a:pPr marL="285750" indent="-285750">
              <a:lnSpc>
                <a:spcPct val="150000"/>
              </a:lnSpc>
              <a:buFont typeface="Wingdings" panose="05000000000000000000" charset="0"/>
              <a:buChar char=""/>
            </a:pP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DeLong检验：训练、验证队列的比较</a:t>
            </a:r>
            <a:endPar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a:p>
            <a:pPr marL="285750" indent="-285750">
              <a:lnSpc>
                <a:spcPct val="150000"/>
              </a:lnSpc>
              <a:buFont typeface="Wingdings" panose="05000000000000000000" charset="0"/>
              <a:buChar char=""/>
            </a:pPr>
            <a:r>
              <a:rPr lang="zh-CN" altLang="en-US" sz="2400" b="1" smtClean="0">
                <a:solidFill>
                  <a:srgbClr val="00B0F0"/>
                </a:solidFill>
                <a:latin typeface="Times New Roman Bold" panose="02020503050405090304" charset="0"/>
                <a:ea typeface="方正清刻本悦宋简体" panose="02000000000000000000" pitchFamily="2" charset="-122"/>
                <a:cs typeface="Times New Roman Bold" panose="02020503050405090304" charset="0"/>
                <a:sym typeface="+mn-ea"/>
              </a:rPr>
              <a:t>NRI</a:t>
            </a: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：比较放射线列线图和临床模型之间的性能</a:t>
            </a:r>
            <a:endPar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a:p>
            <a:pPr indent="0">
              <a:lnSpc>
                <a:spcPct val="150000"/>
              </a:lnSpc>
              <a:buFont typeface="Wingdings" panose="05000000000000000000" charset="0"/>
              <a:buNone/>
            </a:pP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      </a:t>
            </a:r>
            <a:r>
              <a:rPr lang="zh-CN" altLang="en-US" smtClean="0">
                <a:latin typeface="华文楷体" panose="02010600040101010101" charset="-122"/>
                <a:ea typeface="华文楷体" panose="02010600040101010101" charset="-122"/>
                <a:cs typeface="华文楷体" panose="02010600040101010101" charset="-122"/>
                <a:sym typeface="+mn-ea"/>
              </a:rPr>
              <a:t> NRI =(灵敏度test2+特异度test2)- (灵敏度test1+特异度test1)，重分类改善指标</a:t>
            </a:r>
            <a:endPar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a:p>
            <a:pPr marL="285750" indent="-285750">
              <a:lnSpc>
                <a:spcPct val="150000"/>
              </a:lnSpc>
              <a:buFont typeface="Wingdings" panose="05000000000000000000" charset="0"/>
              <a:buChar char=""/>
            </a:pP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评估放射学列线图：</a:t>
            </a:r>
            <a:r>
              <a:rPr lang="zh-CN" altLang="en-US" sz="2400" b="1" smtClean="0">
                <a:solidFill>
                  <a:srgbClr val="00B0F0"/>
                </a:solidFill>
                <a:latin typeface="Times New Roman Regular" panose="02020503050405090304" charset="0"/>
                <a:ea typeface="方正清刻本悦宋简体" panose="02000000000000000000" pitchFamily="2" charset="-122"/>
                <a:cs typeface="Times New Roman Regular" panose="02020503050405090304" charset="0"/>
                <a:sym typeface="+mn-ea"/>
              </a:rPr>
              <a:t>校准曲线</a:t>
            </a: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和Hosmer-Lemeshow测试</a:t>
            </a:r>
            <a:endPar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a:p>
            <a:pPr marL="285750" indent="-285750">
              <a:lnSpc>
                <a:spcPct val="150000"/>
              </a:lnSpc>
              <a:buFont typeface="Wingdings" panose="05000000000000000000" charset="0"/>
              <a:buChar char=""/>
            </a:pP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评估放射线诺模图的临床实用性：量化不同阈值概率下的净收益，</a:t>
            </a:r>
            <a:r>
              <a:rPr lang="zh-CN" altLang="en-US" sz="2400" b="1" smtClean="0">
                <a:solidFill>
                  <a:srgbClr val="00B0F0"/>
                </a:solidFill>
                <a:latin typeface="Times New Roman Regular" panose="02020503050405090304" charset="0"/>
                <a:ea typeface="方正清刻本悦宋简体" panose="02000000000000000000" pitchFamily="2" charset="-122"/>
                <a:cs typeface="Times New Roman Regular" panose="02020503050405090304" charset="0"/>
                <a:sym typeface="+mn-ea"/>
              </a:rPr>
              <a:t>决策曲线分析</a:t>
            </a:r>
            <a:endParaRPr lang="zh-CN" altLang="en-US" sz="2400" b="1" smtClean="0">
              <a:solidFill>
                <a:srgbClr val="00B0F0"/>
              </a:solidFill>
              <a:latin typeface="Times New Roman Regular" panose="02020503050405090304" charset="0"/>
              <a:ea typeface="方正清刻本悦宋简体" panose="02000000000000000000" pitchFamily="2" charset="-122"/>
              <a:cs typeface="Times New Roman Regular" panose="02020503050405090304" charset="0"/>
              <a:sym typeface="+mn-ea"/>
            </a:endParaRPr>
          </a:p>
          <a:p>
            <a:pPr marL="285750" indent="-285750">
              <a:lnSpc>
                <a:spcPct val="150000"/>
              </a:lnSpc>
              <a:buFont typeface="Wingdings" panose="05000000000000000000" charset="0"/>
              <a:buChar char=""/>
            </a:pPr>
            <a:endPar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a:p>
            <a:pPr marL="285750" indent="-285750">
              <a:lnSpc>
                <a:spcPct val="150000"/>
              </a:lnSpc>
              <a:buFont typeface="Wingdings" panose="05000000000000000000" charset="0"/>
              <a:buChar char=""/>
            </a:pP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队列组不平衡：每组1000次自举重采样</a:t>
            </a:r>
            <a:endPar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a:p>
            <a:pPr indent="0">
              <a:lnSpc>
                <a:spcPct val="150000"/>
              </a:lnSpc>
              <a:buFont typeface="Wingdings" panose="05000000000000000000" charset="0"/>
              <a:buNone/>
            </a:pPr>
            <a:endParaRPr lang="zh-CN" altLang="en-US" sz="2400" b="1" smtClean="0">
              <a:solidFill>
                <a:srgbClr val="00B0F0"/>
              </a:solidFill>
              <a:latin typeface="Times New Roman Regular" panose="02020503050405090304" charset="0"/>
              <a:ea typeface="方正清刻本悦宋简体" panose="02000000000000000000" pitchFamily="2" charset="-122"/>
              <a:cs typeface="Times New Roman Regular" panose="02020503050405090304" charset="0"/>
              <a:sym typeface="+mn-ea"/>
            </a:endParaRPr>
          </a:p>
        </p:txBody>
      </p:sp>
      <p:sp>
        <p:nvSpPr>
          <p:cNvPr id="5" name="文本框 4"/>
          <p:cNvSpPr txBox="1"/>
          <p:nvPr/>
        </p:nvSpPr>
        <p:spPr>
          <a:xfrm>
            <a:off x="261620" y="-300990"/>
            <a:ext cx="5918835" cy="1198880"/>
          </a:xfrm>
          <a:prstGeom prst="rect">
            <a:avLst/>
          </a:prstGeom>
          <a:noFill/>
        </p:spPr>
        <p:txBody>
          <a:bodyPr wrap="square" rtlCol="0">
            <a:spAutoFit/>
          </a:bodyPr>
          <a:p>
            <a:pPr indent="0">
              <a:lnSpc>
                <a:spcPct val="150000"/>
              </a:lnSpc>
              <a:buFont typeface="Wingdings" panose="05000000000000000000" charset="0"/>
              <a:buNone/>
            </a:pPr>
            <a:endParaRPr lang="en-US" altLang="zh-CN" sz="2000" b="1" smtClean="0">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sz="2800" b="1" smtClean="0">
                <a:solidFill>
                  <a:srgbClr val="00B050"/>
                </a:solidFill>
                <a:latin typeface="Times New Roman Regular" panose="02020503050405090304" charset="0"/>
                <a:ea typeface="方正清刻本悦宋简体" panose="02000000000000000000" pitchFamily="2" charset="-122"/>
                <a:cs typeface="Times New Roman Regular" panose="02020503050405090304" charset="0"/>
              </a:rPr>
              <a:t>Radiomic nomogram </a:t>
            </a:r>
            <a:r>
              <a:rPr sz="2800" b="1" smtClean="0">
                <a:solidFill>
                  <a:srgbClr val="00B050"/>
                </a:solidFill>
                <a:latin typeface="Times New Roman Regular" panose="02020503050405090304" charset="0"/>
                <a:ea typeface="方正清刻本悦宋简体" panose="02000000000000000000" pitchFamily="2" charset="-122"/>
                <a:cs typeface="Times New Roman Regular" panose="02020503050405090304" charset="0"/>
                <a:sym typeface="+mn-ea"/>
              </a:rPr>
              <a:t>evaluation</a:t>
            </a:r>
            <a:endParaRPr lang="zh-CN" altLang="en-US" sz="2800" b="1" smtClean="0">
              <a:solidFill>
                <a:srgbClr val="00B050"/>
              </a:solidFill>
              <a:latin typeface="Times New Roman Regular" panose="02020503050405090304" charset="0"/>
              <a:ea typeface="方正清刻本悦宋简体" panose="02000000000000000000" pitchFamily="2" charset="-122"/>
              <a:cs typeface="Times New Roman Regular" panose="020205030504050903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51440" y="5064125"/>
            <a:ext cx="1983740" cy="1647825"/>
          </a:xfrm>
          <a:prstGeom prst="rect">
            <a:avLst/>
          </a:prstGeom>
        </p:spPr>
      </p:pic>
      <p:sp>
        <p:nvSpPr>
          <p:cNvPr id="6" name="文本框 5"/>
          <p:cNvSpPr txBox="1"/>
          <p:nvPr/>
        </p:nvSpPr>
        <p:spPr>
          <a:xfrm>
            <a:off x="643890" y="895985"/>
            <a:ext cx="4848860" cy="73723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Clinical characteristics</a:t>
            </a:r>
            <a:endParaRPr lang="en-US" sz="24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2" name="文本框 1"/>
          <p:cNvSpPr txBox="1"/>
          <p:nvPr/>
        </p:nvSpPr>
        <p:spPr>
          <a:xfrm>
            <a:off x="208915" y="158750"/>
            <a:ext cx="3544570" cy="73723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结果</a:t>
            </a: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pic>
        <p:nvPicPr>
          <p:cNvPr id="5" name="图片 4"/>
          <p:cNvPicPr>
            <a:picLocks noChangeAspect="1"/>
          </p:cNvPicPr>
          <p:nvPr/>
        </p:nvPicPr>
        <p:blipFill>
          <a:blip r:embed="rId2"/>
          <a:stretch>
            <a:fillRect/>
          </a:stretch>
        </p:blipFill>
        <p:spPr>
          <a:xfrm>
            <a:off x="5253990" y="98425"/>
            <a:ext cx="6637020" cy="6661785"/>
          </a:xfrm>
          <a:prstGeom prst="rect">
            <a:avLst/>
          </a:prstGeom>
        </p:spPr>
      </p:pic>
      <p:sp>
        <p:nvSpPr>
          <p:cNvPr id="7" name="文本框 6"/>
          <p:cNvSpPr txBox="1"/>
          <p:nvPr/>
        </p:nvSpPr>
        <p:spPr>
          <a:xfrm>
            <a:off x="643890" y="1718945"/>
            <a:ext cx="4848860" cy="73723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单因素分析</a:t>
            </a:r>
            <a:endParaRPr lang="en-US" sz="24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8" name="文本框 7"/>
          <p:cNvSpPr txBox="1"/>
          <p:nvPr/>
        </p:nvSpPr>
        <p:spPr>
          <a:xfrm>
            <a:off x="643890" y="2018030"/>
            <a:ext cx="4848860" cy="3046095"/>
          </a:xfrm>
          <a:prstGeom prst="rect">
            <a:avLst/>
          </a:prstGeom>
          <a:noFill/>
        </p:spPr>
        <p:txBody>
          <a:bodyPr wrap="square" rtlCol="0">
            <a:spAutoFit/>
          </a:bodyPr>
          <a:p>
            <a:pPr indent="0">
              <a:lnSpc>
                <a:spcPct val="150000"/>
              </a:lnSpc>
              <a:buFont typeface="Wingdings" panose="05000000000000000000" charset="0"/>
              <a:buNone/>
            </a:pP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en-US" altLang="zh-CN"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P&lt;0.05</a:t>
            </a:r>
            <a:endParaRPr lang="en-US" altLang="zh-CN"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r>
              <a:rPr lang="en-US" sz="24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    轻度ct确定腹水、肿瘤位置、Lauren类型和Borrmann类型与PM显著相关</a:t>
            </a:r>
            <a:endParaRPr lang="en-US" sz="24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pic>
        <p:nvPicPr>
          <p:cNvPr id="4" name="图片 3"/>
          <p:cNvPicPr>
            <a:picLocks noChangeAspect="1"/>
          </p:cNvPicPr>
          <p:nvPr/>
        </p:nvPicPr>
        <p:blipFill>
          <a:blip r:embed="rId3"/>
          <a:stretch>
            <a:fillRect/>
          </a:stretch>
        </p:blipFill>
        <p:spPr>
          <a:xfrm>
            <a:off x="7158355" y="1320800"/>
            <a:ext cx="850265" cy="398145"/>
          </a:xfrm>
          <a:prstGeom prst="rect">
            <a:avLst/>
          </a:prstGeom>
        </p:spPr>
      </p:pic>
      <p:pic>
        <p:nvPicPr>
          <p:cNvPr id="9" name="图片 8"/>
          <p:cNvPicPr>
            <a:picLocks noChangeAspect="1"/>
          </p:cNvPicPr>
          <p:nvPr/>
        </p:nvPicPr>
        <p:blipFill>
          <a:blip r:embed="rId3"/>
          <a:stretch>
            <a:fillRect/>
          </a:stretch>
        </p:blipFill>
        <p:spPr>
          <a:xfrm>
            <a:off x="7158355" y="4335145"/>
            <a:ext cx="850265" cy="398145"/>
          </a:xfrm>
          <a:prstGeom prst="rect">
            <a:avLst/>
          </a:prstGeom>
        </p:spPr>
      </p:pic>
      <p:pic>
        <p:nvPicPr>
          <p:cNvPr id="10" name="图片 9"/>
          <p:cNvPicPr>
            <a:picLocks noChangeAspect="1"/>
          </p:cNvPicPr>
          <p:nvPr/>
        </p:nvPicPr>
        <p:blipFill>
          <a:blip r:embed="rId3"/>
          <a:stretch>
            <a:fillRect/>
          </a:stretch>
        </p:blipFill>
        <p:spPr>
          <a:xfrm>
            <a:off x="7235825" y="1888490"/>
            <a:ext cx="850265" cy="398145"/>
          </a:xfrm>
          <a:prstGeom prst="rect">
            <a:avLst/>
          </a:prstGeom>
        </p:spPr>
      </p:pic>
      <p:pic>
        <p:nvPicPr>
          <p:cNvPr id="11" name="图片 10"/>
          <p:cNvPicPr>
            <a:picLocks noChangeAspect="1"/>
          </p:cNvPicPr>
          <p:nvPr/>
        </p:nvPicPr>
        <p:blipFill>
          <a:blip r:embed="rId3"/>
          <a:stretch>
            <a:fillRect/>
          </a:stretch>
        </p:blipFill>
        <p:spPr>
          <a:xfrm>
            <a:off x="7158355" y="4935855"/>
            <a:ext cx="850265" cy="3981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500"/>
                                        <p:tgtEl>
                                          <p:spTgt spid="7"/>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amond(i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amond(in)">
                                      <p:cBhvr>
                                        <p:cTn id="15" dur="500"/>
                                        <p:tgtEl>
                                          <p:spTgt spid="5"/>
                                        </p:tgtEl>
                                      </p:cBhvr>
                                    </p:animEffect>
                                  </p:childTnLst>
                                </p:cTn>
                              </p:par>
                            </p:childTnLst>
                          </p:cTn>
                        </p:par>
                        <p:par>
                          <p:cTn id="16" fill="hold">
                            <p:stCondLst>
                              <p:cond delay="500"/>
                            </p:stCondLst>
                            <p:childTnLst>
                              <p:par>
                                <p:cTn id="17" presetID="8"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amond(in)">
                                      <p:cBhvr>
                                        <p:cTn id="19" dur="500"/>
                                        <p:tgtEl>
                                          <p:spTgt spid="8"/>
                                        </p:tgtEl>
                                      </p:cBhvr>
                                    </p:animEffect>
                                  </p:childTnLst>
                                </p:cTn>
                              </p:par>
                              <p:par>
                                <p:cTn id="20" presetID="8" presetClass="entr" presetSubtype="16"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amond(in)">
                                      <p:cBhvr>
                                        <p:cTn id="22" dur="500"/>
                                        <p:tgtEl>
                                          <p:spTgt spid="4"/>
                                        </p:tgtEl>
                                      </p:cBhvr>
                                    </p:animEffect>
                                  </p:childTnLst>
                                </p:cTn>
                              </p:par>
                              <p:par>
                                <p:cTn id="23" presetID="8" presetClass="entr" presetSubtype="16"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amond(in)">
                                      <p:cBhvr>
                                        <p:cTn id="25" dur="500"/>
                                        <p:tgtEl>
                                          <p:spTgt spid="9"/>
                                        </p:tgtEl>
                                      </p:cBhvr>
                                    </p:animEffect>
                                  </p:childTnLst>
                                </p:cTn>
                              </p:par>
                              <p:par>
                                <p:cTn id="26" presetID="8" presetClass="entr" presetSubtype="16"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amond(in)">
                                      <p:cBhvr>
                                        <p:cTn id="28" dur="500"/>
                                        <p:tgtEl>
                                          <p:spTgt spid="10"/>
                                        </p:tgtEl>
                                      </p:cBhvr>
                                    </p:animEffect>
                                  </p:childTnLst>
                                </p:cTn>
                              </p:par>
                              <p:par>
                                <p:cTn id="29" presetID="8" presetClass="entr" presetSubtype="16"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diamond(in)">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51440" y="5064125"/>
            <a:ext cx="1983740" cy="1647825"/>
          </a:xfrm>
          <a:prstGeom prst="rect">
            <a:avLst/>
          </a:prstGeom>
        </p:spPr>
      </p:pic>
      <p:sp>
        <p:nvSpPr>
          <p:cNvPr id="6" name="文本框 5"/>
          <p:cNvSpPr txBox="1"/>
          <p:nvPr/>
        </p:nvSpPr>
        <p:spPr>
          <a:xfrm>
            <a:off x="643890" y="895985"/>
            <a:ext cx="9725660" cy="73723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Feature Selection and Radiomic Signature Building</a:t>
            </a: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2" name="文本框 1"/>
          <p:cNvSpPr txBox="1"/>
          <p:nvPr/>
        </p:nvSpPr>
        <p:spPr>
          <a:xfrm>
            <a:off x="208915" y="158750"/>
            <a:ext cx="3544570" cy="73723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结果</a:t>
            </a: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8" name="文本框 7"/>
          <p:cNvSpPr txBox="1"/>
          <p:nvPr/>
        </p:nvSpPr>
        <p:spPr>
          <a:xfrm>
            <a:off x="935355" y="895985"/>
            <a:ext cx="11335385" cy="1938020"/>
          </a:xfrm>
          <a:prstGeom prst="rect">
            <a:avLst/>
          </a:prstGeom>
          <a:noFill/>
        </p:spPr>
        <p:txBody>
          <a:bodyPr wrap="square" rtlCol="0">
            <a:spAutoFit/>
          </a:bodyPr>
          <a:p>
            <a:pPr indent="0">
              <a:lnSpc>
                <a:spcPct val="150000"/>
              </a:lnSpc>
              <a:buFont typeface="Wingdings" panose="05000000000000000000" charset="0"/>
              <a:buNone/>
            </a:pP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特征选择：</a:t>
            </a:r>
            <a:r>
              <a:rPr lang="en-US" sz="24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93个来自原发肿瘤(ROI-1)</a:t>
            </a:r>
            <a:r>
              <a:rPr lang="zh-CN" altLang="en-US" sz="24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a:t>
            </a:r>
            <a:r>
              <a:rPr lang="en-US" sz="24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98个来自腹膜(ROI-2)</a:t>
            </a:r>
            <a:r>
              <a:rPr lang="zh-CN" altLang="en-US" sz="24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；各选</a:t>
            </a:r>
            <a:r>
              <a:rPr lang="zh-CN" altLang="en-US" sz="24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前</a:t>
            </a:r>
            <a:r>
              <a:rPr lang="en-US" altLang="zh-CN" sz="24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20</a:t>
            </a:r>
            <a:endParaRPr lang="en-US" sz="24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zh-CN" altLang="en-US" sz="24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热图：</a:t>
            </a:r>
            <a:r>
              <a:rPr 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特征+无监督</a:t>
            </a: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聚类；</a:t>
            </a:r>
            <a:r>
              <a:rPr 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这些特征与PM显著关联</a:t>
            </a:r>
            <a:endParaRPr lang="en-US" sz="24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pic>
        <p:nvPicPr>
          <p:cNvPr id="4" name="图片 1" descr="E:\同步\work\紧急\1审稿_20180723_董迪_胃癌腹膜_Annals of Oncology\二审\figure\其他图\png图（方梦捷图像）\Supplementary Figure S2.png"/>
          <p:cNvPicPr>
            <a:picLocks noChangeAspect="1" noChangeArrowheads="1"/>
          </p:cNvPicPr>
          <p:nvPr/>
        </p:nvPicPr>
        <p:blipFill>
          <a:blip r:embed="rId2" cstate="print">
            <a:extLst>
              <a:ext uri="{28A0092B-C50C-407E-A947-70E740481C1C}">
                <a14:useLocalDpi xmlns:a14="http://schemas.microsoft.com/office/drawing/2010/main" val="0"/>
              </a:ext>
            </a:extLst>
          </a:blip>
          <a:srcRect b="49713"/>
          <a:stretch>
            <a:fillRect/>
          </a:stretch>
        </p:blipFill>
        <p:spPr>
          <a:xfrm>
            <a:off x="935355" y="2741295"/>
            <a:ext cx="4685665" cy="4111625"/>
          </a:xfrm>
          <a:prstGeom prst="rect">
            <a:avLst/>
          </a:prstGeom>
          <a:noFill/>
          <a:ln>
            <a:noFill/>
          </a:ln>
        </p:spPr>
      </p:pic>
      <p:pic>
        <p:nvPicPr>
          <p:cNvPr id="9" name="图片 1" descr="E:\同步\work\紧急\1审稿_20180723_董迪_胃癌腹膜_Annals of Oncology\二审\figure\其他图\png图（方梦捷图像）\Supplementary Figure S2.png"/>
          <p:cNvPicPr>
            <a:picLocks noChangeAspect="1" noChangeArrowheads="1"/>
          </p:cNvPicPr>
          <p:nvPr/>
        </p:nvPicPr>
        <p:blipFill>
          <a:blip r:embed="rId2" cstate="print">
            <a:extLst>
              <a:ext uri="{28A0092B-C50C-407E-A947-70E740481C1C}">
                <a14:useLocalDpi xmlns:a14="http://schemas.microsoft.com/office/drawing/2010/main" val="0"/>
              </a:ext>
            </a:extLst>
          </a:blip>
          <a:srcRect t="50366"/>
          <a:stretch>
            <a:fillRect/>
          </a:stretch>
        </p:blipFill>
        <p:spPr>
          <a:xfrm>
            <a:off x="6072505" y="2741295"/>
            <a:ext cx="4624705" cy="40055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par>
                          <p:cTn id="13" fill="hold">
                            <p:stCondLst>
                              <p:cond delay="500"/>
                            </p:stCondLst>
                            <p:childTnLst>
                              <p:par>
                                <p:cTn id="14" presetID="5" presetClass="entr" presetSubtype="1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heckerboard(across)">
                                      <p:cBhvr>
                                        <p:cTn id="16" dur="500"/>
                                        <p:tgtEl>
                                          <p:spTgt spid="4"/>
                                        </p:tgtEl>
                                      </p:cBhvr>
                                    </p:animEffect>
                                  </p:childTnLst>
                                </p:cTn>
                              </p:par>
                              <p:par>
                                <p:cTn id="17" presetID="5" presetClass="entr" presetSubtype="1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checkerboard(across)">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51440" y="5064125"/>
            <a:ext cx="1983740" cy="1647825"/>
          </a:xfrm>
          <a:prstGeom prst="rect">
            <a:avLst/>
          </a:prstGeom>
        </p:spPr>
      </p:pic>
      <p:sp>
        <p:nvSpPr>
          <p:cNvPr id="6" name="文本框 5"/>
          <p:cNvSpPr txBox="1"/>
          <p:nvPr/>
        </p:nvSpPr>
        <p:spPr>
          <a:xfrm>
            <a:off x="643890" y="895985"/>
            <a:ext cx="9725660" cy="73723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800" b="1" smtClean="0">
                <a:latin typeface="Times New Roman Regular" panose="02020503050405090304" charset="0"/>
                <a:ea typeface="方正清刻本悦宋简体" panose="02000000000000000000" pitchFamily="2" charset="-122"/>
                <a:cs typeface="Times New Roman Regular" panose="02020503050405090304" charset="0"/>
              </a:rPr>
              <a:t>Feature Selection and Radiomic Signature Building</a:t>
            </a:r>
            <a:endParaRPr lang="zh-CN" altLang="en-US" sz="2800" b="1" smtClean="0">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2" name="文本框 1"/>
          <p:cNvSpPr txBox="1"/>
          <p:nvPr/>
        </p:nvSpPr>
        <p:spPr>
          <a:xfrm>
            <a:off x="208915" y="158750"/>
            <a:ext cx="3544570" cy="73723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800" b="1" smtClean="0">
                <a:latin typeface="Times New Roman Regular" panose="02020503050405090304" charset="0"/>
                <a:ea typeface="方正清刻本悦宋简体" panose="02000000000000000000" pitchFamily="2" charset="-122"/>
                <a:cs typeface="Times New Roman Regular" panose="02020503050405090304" charset="0"/>
              </a:rPr>
              <a:t>结果</a:t>
            </a:r>
            <a:endParaRPr lang="zh-CN" altLang="en-US" sz="2800" b="1" smtClean="0">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8" name="文本框 7"/>
          <p:cNvSpPr txBox="1"/>
          <p:nvPr/>
        </p:nvSpPr>
        <p:spPr>
          <a:xfrm>
            <a:off x="643890" y="923290"/>
            <a:ext cx="11335385" cy="1938020"/>
          </a:xfrm>
          <a:prstGeom prst="rect">
            <a:avLst/>
          </a:prstGeom>
          <a:noFill/>
        </p:spPr>
        <p:txBody>
          <a:bodyPr wrap="square" rtlCol="0">
            <a:spAutoFit/>
          </a:bodyPr>
          <a:p>
            <a:pPr indent="0">
              <a:lnSpc>
                <a:spcPct val="150000"/>
              </a:lnSpc>
              <a:buFont typeface="Wingdings" panose="05000000000000000000" charset="0"/>
              <a:buNone/>
            </a:pPr>
            <a:endParaRPr lang="zh-CN" altLang="en-US" sz="2800" b="1" smtClean="0">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zh-CN" altLang="en-US" sz="2800" b="1" smtClean="0">
                <a:latin typeface="Times New Roman Regular" panose="02020503050405090304" charset="0"/>
                <a:ea typeface="方正清刻本悦宋简体" panose="02000000000000000000" pitchFamily="2" charset="-122"/>
                <a:cs typeface="Times New Roman Regular" panose="02020503050405090304" charset="0"/>
              </a:rPr>
              <a:t>三种构建特征：LASSO</a:t>
            </a:r>
            <a:r>
              <a:rPr lang="en-US" altLang="zh-CN" sz="2800" b="1" smtClean="0">
                <a:latin typeface="Times New Roman Regular" panose="02020503050405090304" charset="0"/>
                <a:ea typeface="方正清刻本悦宋简体" panose="02000000000000000000" pitchFamily="2" charset="-122"/>
                <a:cs typeface="Times New Roman Regular" panose="02020503050405090304" charset="0"/>
              </a:rPr>
              <a:t>-</a:t>
            </a:r>
            <a:r>
              <a:rPr lang="zh-CN" altLang="en-US" sz="2800" b="1" smtClean="0">
                <a:latin typeface="Times New Roman Regular" panose="02020503050405090304" charset="0"/>
                <a:ea typeface="方正清刻本悦宋简体" panose="02000000000000000000" pitchFamily="2" charset="-122"/>
                <a:cs typeface="Times New Roman Regular" panose="02020503050405090304" charset="0"/>
              </a:rPr>
              <a:t>logistic回归模型表现最好</a:t>
            </a:r>
            <a:endParaRPr lang="zh-CN" altLang="en-US" sz="2800" b="1" smtClean="0">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r>
              <a:rPr lang="en-US" sz="2400" smtClean="0">
                <a:latin typeface="Times New Roman Regular" panose="02020503050405090304" charset="0"/>
                <a:ea typeface="方正清刻本悦宋简体" panose="02000000000000000000" pitchFamily="2" charset="-122"/>
                <a:cs typeface="Times New Roman Regular" panose="02020503050405090304" charset="0"/>
              </a:rPr>
              <a:t> </a:t>
            </a:r>
            <a:endParaRPr lang="en-US" sz="2400" smtClean="0">
              <a:latin typeface="Times New Roman Regular" panose="02020503050405090304" charset="0"/>
              <a:ea typeface="方正清刻本悦宋简体" panose="02000000000000000000" pitchFamily="2" charset="-122"/>
              <a:cs typeface="Times New Roman Regular" panose="02020503050405090304" charset="0"/>
            </a:endParaRPr>
          </a:p>
        </p:txBody>
      </p:sp>
      <p:pic>
        <p:nvPicPr>
          <p:cNvPr id="11" name="图片 10"/>
          <p:cNvPicPr>
            <a:picLocks noChangeAspect="1"/>
          </p:cNvPicPr>
          <p:nvPr/>
        </p:nvPicPr>
        <p:blipFill>
          <a:blip r:embed="rId2"/>
          <a:stretch>
            <a:fillRect/>
          </a:stretch>
        </p:blipFill>
        <p:spPr>
          <a:xfrm>
            <a:off x="345440" y="2580640"/>
            <a:ext cx="11770995" cy="3556635"/>
          </a:xfrm>
          <a:prstGeom prst="rect">
            <a:avLst/>
          </a:prstGeom>
        </p:spPr>
      </p:pic>
      <p:sp>
        <p:nvSpPr>
          <p:cNvPr id="4" name="文本框 3"/>
          <p:cNvSpPr txBox="1"/>
          <p:nvPr/>
        </p:nvSpPr>
        <p:spPr>
          <a:xfrm>
            <a:off x="1099820" y="5407025"/>
            <a:ext cx="11335385" cy="1291590"/>
          </a:xfrm>
          <a:prstGeom prst="rect">
            <a:avLst/>
          </a:prstGeom>
          <a:noFill/>
        </p:spPr>
        <p:txBody>
          <a:bodyPr wrap="square" rtlCol="0">
            <a:spAutoFit/>
          </a:bodyPr>
          <a:p>
            <a:pPr indent="0">
              <a:lnSpc>
                <a:spcPct val="150000"/>
              </a:lnSpc>
              <a:buFont typeface="Wingdings" panose="05000000000000000000" charset="0"/>
              <a:buNone/>
            </a:pPr>
            <a:endParaRPr lang="zh-CN" altLang="en-US" sz="2800" b="1" smtClean="0">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r>
              <a:rPr lang="en-US" altLang="zh-CN" sz="2400" b="1" smtClean="0">
                <a:solidFill>
                  <a:srgbClr val="FF0000"/>
                </a:solidFill>
                <a:latin typeface="Times New Roman Regular" panose="02020503050405090304" charset="0"/>
                <a:ea typeface="方正清刻本悦宋简体" panose="02000000000000000000" pitchFamily="2" charset="-122"/>
                <a:cs typeface="Times New Roman Regular" panose="02020503050405090304" charset="0"/>
              </a:rPr>
              <a:t>L1-</a:t>
            </a:r>
            <a:r>
              <a:rPr lang="zh-CN" altLang="en-US" sz="2400" b="1" smtClean="0">
                <a:solidFill>
                  <a:srgbClr val="FF0000"/>
                </a:solidFill>
                <a:latin typeface="Times New Roman Regular" panose="02020503050405090304" charset="0"/>
                <a:ea typeface="方正清刻本悦宋简体" panose="02000000000000000000" pitchFamily="2" charset="-122"/>
                <a:cs typeface="Times New Roman Regular" panose="02020503050405090304" charset="0"/>
              </a:rPr>
              <a:t>正则化</a:t>
            </a:r>
            <a:r>
              <a:rPr lang="en-US" sz="2400" smtClean="0">
                <a:latin typeface="Times New Roman Regular" panose="02020503050405090304" charset="0"/>
                <a:ea typeface="方正清刻本悦宋简体" panose="02000000000000000000" pitchFamily="2" charset="-122"/>
                <a:cs typeface="Times New Roman Regular" panose="02020503050405090304" charset="0"/>
              </a:rPr>
              <a:t> </a:t>
            </a:r>
            <a:endParaRPr lang="en-US" sz="2400" smtClean="0">
              <a:latin typeface="Times New Roman Regular" panose="02020503050405090304" charset="0"/>
              <a:ea typeface="方正清刻本悦宋简体" panose="02000000000000000000" pitchFamily="2" charset="-122"/>
              <a:cs typeface="Times New Roman Regular" panose="0202050305040509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500"/>
                                        <p:tgtEl>
                                          <p:spTgt spid="8"/>
                                        </p:tgtEl>
                                      </p:cBhvr>
                                    </p:animEffect>
                                  </p:childTnLst>
                                </p:cTn>
                              </p:par>
                              <p:par>
                                <p:cTn id="8" presetID="8" presetClass="entr" presetSubtype="16"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amond(in)">
                                      <p:cBhvr>
                                        <p:cTn id="10" dur="10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amond(in)">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51440" y="5064125"/>
            <a:ext cx="1983740" cy="1647825"/>
          </a:xfrm>
          <a:prstGeom prst="rect">
            <a:avLst/>
          </a:prstGeom>
        </p:spPr>
      </p:pic>
      <p:sp>
        <p:nvSpPr>
          <p:cNvPr id="8" name="文本框 7"/>
          <p:cNvSpPr txBox="1"/>
          <p:nvPr/>
        </p:nvSpPr>
        <p:spPr>
          <a:xfrm>
            <a:off x="427990" y="-691515"/>
            <a:ext cx="11335385" cy="2491740"/>
          </a:xfrm>
          <a:prstGeom prst="rect">
            <a:avLst/>
          </a:prstGeom>
          <a:noFill/>
        </p:spPr>
        <p:txBody>
          <a:bodyPr wrap="square" rtlCol="0">
            <a:spAutoFit/>
          </a:bodyPr>
          <a:p>
            <a:pPr indent="0">
              <a:lnSpc>
                <a:spcPct val="150000"/>
              </a:lnSpc>
              <a:buFont typeface="Wingdings" panose="05000000000000000000" charset="0"/>
              <a:buNone/>
            </a:pPr>
            <a:endParaRPr lang="zh-CN" altLang="en-US" sz="2800" b="1" smtClean="0">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zh-CN" altLang="en-US" sz="2800" b="1" smtClean="0">
                <a:latin typeface="Times New Roman Regular" panose="02020503050405090304" charset="0"/>
                <a:ea typeface="方正清刻本悦宋简体" panose="02000000000000000000" pitchFamily="2" charset="-122"/>
                <a:cs typeface="Times New Roman Regular" panose="02020503050405090304" charset="0"/>
              </a:rPr>
              <a:t>LASSO回归模型</a:t>
            </a:r>
            <a:endParaRPr lang="zh-CN" altLang="en-US" sz="2800" b="1" smtClean="0">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r>
              <a:rPr lang="en-US" sz="2400" smtClean="0">
                <a:latin typeface="Times New Roman Regular" panose="02020503050405090304" charset="0"/>
                <a:ea typeface="方正清刻本悦宋简体" panose="02000000000000000000" pitchFamily="2" charset="-122"/>
                <a:cs typeface="Times New Roman Regular" panose="02020503050405090304" charset="0"/>
              </a:rPr>
              <a:t>    </a:t>
            </a: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rPr>
              <a:t>特征：</a:t>
            </a:r>
            <a:r>
              <a:rPr lang="en-US" sz="2400" smtClean="0">
                <a:latin typeface="Times New Roman Regular" panose="02020503050405090304" charset="0"/>
                <a:ea typeface="方正清刻本悦宋简体" panose="02000000000000000000" pitchFamily="2" charset="-122"/>
                <a:cs typeface="Times New Roman Regular" panose="02020503050405090304" charset="0"/>
              </a:rPr>
              <a:t>原发肿瘤----</a:t>
            </a:r>
            <a:r>
              <a:rPr 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RS1</a:t>
            </a:r>
            <a:r>
              <a:rPr lang="en-US" sz="2400" smtClean="0">
                <a:latin typeface="Times New Roman Regular" panose="02020503050405090304" charset="0"/>
                <a:ea typeface="方正清刻本悦宋简体" panose="02000000000000000000" pitchFamily="2" charset="-122"/>
                <a:cs typeface="Times New Roman Regular" panose="02020503050405090304" charset="0"/>
              </a:rPr>
              <a:t>+腹膜---RS2</a:t>
            </a:r>
            <a:endParaRPr lang="en-US" sz="2400" smtClean="0">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r>
              <a:rPr lang="en-US" sz="2400" smtClean="0">
                <a:latin typeface="Times New Roman Regular" panose="02020503050405090304" charset="0"/>
                <a:ea typeface="方正清刻本悦宋简体" panose="02000000000000000000" pitchFamily="2" charset="-122"/>
                <a:cs typeface="Times New Roman Regular" panose="02020503050405090304" charset="0"/>
              </a:rPr>
              <a:t>    在</a:t>
            </a:r>
            <a:r>
              <a:rPr 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PM</a:t>
            </a:r>
            <a:r>
              <a:rPr lang="en-US" sz="2400" smtClean="0">
                <a:latin typeface="Times New Roman Regular" panose="02020503050405090304" charset="0"/>
                <a:ea typeface="方正清刻本悦宋简体" panose="02000000000000000000" pitchFamily="2" charset="-122"/>
                <a:cs typeface="Times New Roman Regular" panose="02020503050405090304" charset="0"/>
              </a:rPr>
              <a:t>阳性和</a:t>
            </a:r>
            <a:r>
              <a:rPr 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PM</a:t>
            </a:r>
            <a:r>
              <a:rPr lang="en-US" sz="2400" smtClean="0">
                <a:latin typeface="Times New Roman Regular" panose="02020503050405090304" charset="0"/>
                <a:ea typeface="方正清刻本悦宋简体" panose="02000000000000000000" pitchFamily="2" charset="-122"/>
                <a:cs typeface="Times New Roman Regular" panose="02020503050405090304" charset="0"/>
              </a:rPr>
              <a:t>阴性组间</a:t>
            </a: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rPr>
              <a:t>有</a:t>
            </a:r>
            <a:r>
              <a:rPr lang="en-US" sz="2400" smtClean="0">
                <a:latin typeface="Times New Roman Regular" panose="02020503050405090304" charset="0"/>
                <a:ea typeface="方正清刻本悦宋简体" panose="02000000000000000000" pitchFamily="2" charset="-122"/>
                <a:cs typeface="Times New Roman Regular" panose="02020503050405090304" charset="0"/>
              </a:rPr>
              <a:t>显著差异  (独立t检验 p&lt;0.0001)</a:t>
            </a:r>
            <a:endParaRPr lang="en-US" sz="2400" smtClean="0">
              <a:latin typeface="Times New Roman Regular" panose="02020503050405090304" charset="0"/>
              <a:ea typeface="方正清刻本悦宋简体" panose="02000000000000000000" pitchFamily="2" charset="-122"/>
              <a:cs typeface="Times New Roman Regular" panose="02020503050405090304" charset="0"/>
            </a:endParaRPr>
          </a:p>
        </p:txBody>
      </p:sp>
      <p:pic>
        <p:nvPicPr>
          <p:cNvPr id="4" name="图片 2" descr="E:\同步\work\紧急\1审稿_20180723_董迪_胃癌腹膜_Annals of Oncology\二审\figure\其他图\png图（方梦捷图像）\Supplementary Figure S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76835" y="1936115"/>
            <a:ext cx="4940300" cy="4940300"/>
          </a:xfrm>
          <a:prstGeom prst="rect">
            <a:avLst/>
          </a:prstGeom>
          <a:noFill/>
          <a:ln>
            <a:noFill/>
          </a:ln>
        </p:spPr>
      </p:pic>
      <p:pic>
        <p:nvPicPr>
          <p:cNvPr id="5" name="图片 4"/>
          <p:cNvPicPr>
            <a:picLocks noChangeAspect="1"/>
          </p:cNvPicPr>
          <p:nvPr/>
        </p:nvPicPr>
        <p:blipFill>
          <a:blip r:embed="rId3"/>
          <a:stretch>
            <a:fillRect/>
          </a:stretch>
        </p:blipFill>
        <p:spPr>
          <a:xfrm>
            <a:off x="5191760" y="2745105"/>
            <a:ext cx="7043420" cy="3322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500"/>
                                        <p:tgtEl>
                                          <p:spTgt spid="8"/>
                                        </p:tgtEl>
                                      </p:cBhvr>
                                    </p:animEffect>
                                  </p:childTnLst>
                                </p:cTn>
                              </p:par>
                            </p:childTnLst>
                          </p:cTn>
                        </p:par>
                        <p:par>
                          <p:cTn id="8" fill="hold">
                            <p:stCondLst>
                              <p:cond delay="500"/>
                            </p:stCondLst>
                            <p:childTnLst>
                              <p:par>
                                <p:cTn id="9" presetID="5" presetClass="entr" presetSubtype="1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checkerboard(across)">
                                      <p:cBhvr>
                                        <p:cTn id="11" dur="500"/>
                                        <p:tgtEl>
                                          <p:spTgt spid="4"/>
                                        </p:tgtEl>
                                      </p:cBhvr>
                                    </p:animEffect>
                                  </p:childTnLst>
                                </p:cTn>
                              </p:par>
                              <p:par>
                                <p:cTn id="12" presetID="5" presetClass="entr" presetSubtype="1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heckerboard(across)">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51440" y="5064125"/>
            <a:ext cx="1983740" cy="1647825"/>
          </a:xfrm>
          <a:prstGeom prst="rect">
            <a:avLst/>
          </a:prstGeom>
        </p:spPr>
      </p:pic>
      <p:sp>
        <p:nvSpPr>
          <p:cNvPr id="2" name="文本框 1"/>
          <p:cNvSpPr txBox="1"/>
          <p:nvPr/>
        </p:nvSpPr>
        <p:spPr>
          <a:xfrm>
            <a:off x="208915" y="158750"/>
            <a:ext cx="8779510" cy="73723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800" b="1" smtClean="0">
                <a:latin typeface="Times New Roman Regular" panose="02020503050405090304" charset="0"/>
                <a:ea typeface="方正清刻本悦宋简体" panose="02000000000000000000" pitchFamily="2" charset="-122"/>
                <a:cs typeface="Times New Roman Regular" panose="02020503050405090304" charset="0"/>
              </a:rPr>
              <a:t>PM阳性</a:t>
            </a:r>
            <a:r>
              <a:rPr lang="en-US" altLang="zh-CN" sz="2800" b="1" smtClean="0">
                <a:latin typeface="Times New Roman Regular" panose="02020503050405090304" charset="0"/>
                <a:ea typeface="方正清刻本悦宋简体" panose="02000000000000000000" pitchFamily="2" charset="-122"/>
                <a:cs typeface="Times New Roman Regular" panose="02020503050405090304" charset="0"/>
              </a:rPr>
              <a:t>/</a:t>
            </a:r>
            <a:r>
              <a:rPr lang="zh-CN" altLang="en-US" sz="2800" b="1" smtClean="0">
                <a:latin typeface="Times New Roman Regular" panose="02020503050405090304" charset="0"/>
                <a:ea typeface="方正清刻本悦宋简体" panose="02000000000000000000" pitchFamily="2" charset="-122"/>
                <a:cs typeface="Times New Roman Regular" panose="02020503050405090304" charset="0"/>
                <a:sym typeface="+mn-ea"/>
              </a:rPr>
              <a:t>PM</a:t>
            </a:r>
            <a:r>
              <a:rPr lang="zh-CN" altLang="en-US" sz="2800" b="1" smtClean="0">
                <a:latin typeface="Times New Roman Regular" panose="02020503050405090304" charset="0"/>
                <a:ea typeface="方正清刻本悦宋简体" panose="02000000000000000000" pitchFamily="2" charset="-122"/>
                <a:cs typeface="Times New Roman Regular" panose="02020503050405090304" charset="0"/>
              </a:rPr>
              <a:t>阴性</a:t>
            </a:r>
            <a:endParaRPr lang="zh-CN" altLang="en-US" sz="2800" b="1" smtClean="0">
              <a:latin typeface="Times New Roman Regular" panose="02020503050405090304" charset="0"/>
              <a:ea typeface="方正清刻本悦宋简体" panose="02000000000000000000" pitchFamily="2" charset="-122"/>
              <a:cs typeface="Times New Roman Regular" panose="02020503050405090304" charset="0"/>
            </a:endParaRPr>
          </a:p>
        </p:txBody>
      </p:sp>
      <p:pic>
        <p:nvPicPr>
          <p:cNvPr id="7" name="图片 2" descr="E:\同步\work\紧急\1审稿_20180723_董迪_胃癌腹膜_Annals of Oncology\二审\figure\其他图\png图（方梦捷图像）\Supplementary Figure S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2119630" y="1009015"/>
            <a:ext cx="6272530" cy="5702935"/>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cxnSp>
        <p:nvCxnSpPr>
          <p:cNvPr id="4" name="直接连接符 3"/>
          <p:cNvCxnSpPr/>
          <p:nvPr/>
        </p:nvCxnSpPr>
        <p:spPr>
          <a:xfrm>
            <a:off x="9678670" y="1193977"/>
            <a:ext cx="0" cy="4470400"/>
          </a:xfrm>
          <a:prstGeom prst="line">
            <a:avLst/>
          </a:prstGeom>
          <a:ln w="190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953885" y="2226310"/>
            <a:ext cx="1840230" cy="583565"/>
          </a:xfrm>
          <a:prstGeom prst="rect">
            <a:avLst/>
          </a:prstGeom>
          <a:noFill/>
        </p:spPr>
        <p:txBody>
          <a:bodyPr wrap="square" rtlCol="0">
            <a:spAutoFit/>
          </a:bodyPr>
          <a:lstStyle/>
          <a:p>
            <a:pPr algn="dist"/>
            <a:r>
              <a:rPr lang="en-US" altLang="zh-CN" sz="3200">
                <a:latin typeface="康熙字典體" pitchFamily="2" charset="-120"/>
                <a:ea typeface="康熙字典體" pitchFamily="2" charset="-120"/>
              </a:rPr>
              <a:t>1</a:t>
            </a:r>
            <a:r>
              <a:rPr lang="zh-CN" altLang="en-US" sz="3200">
                <a:latin typeface="康熙字典體" pitchFamily="2" charset="-120"/>
                <a:ea typeface="康熙字典體" pitchFamily="2" charset="-120"/>
              </a:rPr>
              <a:t>、调研</a:t>
            </a:r>
            <a:endParaRPr lang="zh-CN" altLang="en-US" sz="3200">
              <a:latin typeface="康熙字典體" pitchFamily="2" charset="-120"/>
              <a:ea typeface="康熙字典體" pitchFamily="2" charset="-120"/>
            </a:endParaRPr>
          </a:p>
        </p:txBody>
      </p:sp>
      <p:sp>
        <p:nvSpPr>
          <p:cNvPr id="13" name="文本框 12"/>
          <p:cNvSpPr txBox="1"/>
          <p:nvPr/>
        </p:nvSpPr>
        <p:spPr>
          <a:xfrm>
            <a:off x="6953885" y="3126105"/>
            <a:ext cx="1960880" cy="583565"/>
          </a:xfrm>
          <a:prstGeom prst="rect">
            <a:avLst/>
          </a:prstGeom>
          <a:noFill/>
        </p:spPr>
        <p:txBody>
          <a:bodyPr wrap="square" rtlCol="0">
            <a:spAutoFit/>
          </a:bodyPr>
          <a:lstStyle/>
          <a:p>
            <a:pPr algn="dist"/>
            <a:r>
              <a:rPr lang="en-US" altLang="zh-CN" sz="3200" smtClean="0">
                <a:latin typeface="康熙字典體" pitchFamily="2" charset="-120"/>
                <a:ea typeface="康熙字典體" pitchFamily="2" charset="-120"/>
              </a:rPr>
              <a:t>2</a:t>
            </a:r>
            <a:r>
              <a:rPr lang="zh-CN" altLang="en-US" sz="3200" smtClean="0">
                <a:latin typeface="康熙字典體" pitchFamily="2" charset="-120"/>
                <a:ea typeface="康熙字典體" pitchFamily="2" charset="-120"/>
              </a:rPr>
              <a:t>、文献</a:t>
            </a:r>
            <a:endParaRPr lang="zh-CN" altLang="en-US" sz="3200" smtClean="0">
              <a:latin typeface="康熙字典體" pitchFamily="2" charset="-120"/>
              <a:ea typeface="康熙字典體" pitchFamily="2" charset="-120"/>
            </a:endParaRPr>
          </a:p>
        </p:txBody>
      </p:sp>
      <p:sp>
        <p:nvSpPr>
          <p:cNvPr id="14" name="文本框 13"/>
          <p:cNvSpPr txBox="1"/>
          <p:nvPr/>
        </p:nvSpPr>
        <p:spPr>
          <a:xfrm>
            <a:off x="6971030" y="4025265"/>
            <a:ext cx="1943735" cy="583565"/>
          </a:xfrm>
          <a:prstGeom prst="rect">
            <a:avLst/>
          </a:prstGeom>
          <a:noFill/>
        </p:spPr>
        <p:txBody>
          <a:bodyPr wrap="square" rtlCol="0">
            <a:spAutoFit/>
          </a:bodyPr>
          <a:lstStyle/>
          <a:p>
            <a:pPr algn="dist"/>
            <a:r>
              <a:rPr lang="en-US" altLang="zh-CN" sz="3200" smtClean="0">
                <a:latin typeface="康熙字典體" pitchFamily="2" charset="-120"/>
                <a:ea typeface="康熙字典體" pitchFamily="2" charset="-120"/>
              </a:rPr>
              <a:t>3</a:t>
            </a:r>
            <a:r>
              <a:rPr lang="zh-CN" altLang="en-US" sz="3200" smtClean="0">
                <a:latin typeface="康熙字典體" pitchFamily="2" charset="-120"/>
                <a:ea typeface="康熙字典體" pitchFamily="2" charset="-120"/>
              </a:rPr>
              <a:t>、讨论</a:t>
            </a:r>
            <a:endParaRPr lang="zh-CN" altLang="en-US" sz="3200" smtClean="0">
              <a:latin typeface="康熙字典體" pitchFamily="2" charset="-120"/>
              <a:ea typeface="康熙字典體" pitchFamily="2" charset="-120"/>
            </a:endParaRPr>
          </a:p>
        </p:txBody>
      </p:sp>
      <p:sp>
        <p:nvSpPr>
          <p:cNvPr id="16" name="farm_112762"/>
          <p:cNvSpPr>
            <a:spLocks noChangeAspect="1"/>
          </p:cNvSpPr>
          <p:nvPr/>
        </p:nvSpPr>
        <p:spPr bwMode="auto">
          <a:xfrm>
            <a:off x="4045995" y="3125984"/>
            <a:ext cx="902585" cy="888445"/>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 name="T74" fmla="*/ 372171 w 604011"/>
              <a:gd name="T75" fmla="*/ 372171 w 604011"/>
              <a:gd name="T76" fmla="*/ 372171 w 604011"/>
              <a:gd name="T77" fmla="*/ 372171 w 604011"/>
              <a:gd name="T78" fmla="*/ 372171 w 604011"/>
              <a:gd name="T79" fmla="*/ 372171 w 604011"/>
              <a:gd name="T80" fmla="*/ 372171 w 604011"/>
              <a:gd name="T81" fmla="*/ 372171 w 604011"/>
              <a:gd name="T82" fmla="*/ 372171 w 604011"/>
              <a:gd name="T83" fmla="*/ 372171 w 604011"/>
              <a:gd name="T84" fmla="*/ 372171 w 604011"/>
              <a:gd name="T85" fmla="*/ 372171 w 604011"/>
              <a:gd name="T86" fmla="*/ 372171 w 604011"/>
              <a:gd name="T87" fmla="*/ 372171 w 604011"/>
              <a:gd name="T88" fmla="*/ 372171 w 604011"/>
              <a:gd name="T89" fmla="*/ 372171 w 604011"/>
              <a:gd name="T90" fmla="*/ 372171 w 604011"/>
              <a:gd name="T91" fmla="*/ 372171 w 604011"/>
              <a:gd name="T92" fmla="*/ 372171 w 604011"/>
              <a:gd name="T93" fmla="*/ 372171 w 604011"/>
              <a:gd name="T94" fmla="*/ 372171 w 604011"/>
              <a:gd name="T95"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5" h="5033">
                <a:moveTo>
                  <a:pt x="5003" y="2169"/>
                </a:moveTo>
                <a:cubicBezTo>
                  <a:pt x="4900" y="1514"/>
                  <a:pt x="4549" y="939"/>
                  <a:pt x="4014" y="549"/>
                </a:cubicBezTo>
                <a:cubicBezTo>
                  <a:pt x="3479" y="158"/>
                  <a:pt x="2823" y="0"/>
                  <a:pt x="2169" y="102"/>
                </a:cubicBezTo>
                <a:cubicBezTo>
                  <a:pt x="1514" y="205"/>
                  <a:pt x="939" y="556"/>
                  <a:pt x="549" y="1091"/>
                </a:cubicBezTo>
                <a:cubicBezTo>
                  <a:pt x="158" y="1627"/>
                  <a:pt x="0" y="2282"/>
                  <a:pt x="102" y="2936"/>
                </a:cubicBezTo>
                <a:cubicBezTo>
                  <a:pt x="205" y="3591"/>
                  <a:pt x="556" y="4166"/>
                  <a:pt x="1091" y="4556"/>
                </a:cubicBezTo>
                <a:cubicBezTo>
                  <a:pt x="1520" y="4869"/>
                  <a:pt x="2026" y="5033"/>
                  <a:pt x="2547" y="5033"/>
                </a:cubicBezTo>
                <a:cubicBezTo>
                  <a:pt x="2676" y="5033"/>
                  <a:pt x="2806" y="5023"/>
                  <a:pt x="2936" y="5003"/>
                </a:cubicBezTo>
                <a:cubicBezTo>
                  <a:pt x="3591" y="4900"/>
                  <a:pt x="4166" y="4549"/>
                  <a:pt x="4556" y="4014"/>
                </a:cubicBezTo>
                <a:cubicBezTo>
                  <a:pt x="4947" y="3479"/>
                  <a:pt x="5105" y="2823"/>
                  <a:pt x="5003" y="2169"/>
                </a:cubicBezTo>
                <a:close/>
                <a:moveTo>
                  <a:pt x="4562" y="3482"/>
                </a:moveTo>
                <a:cubicBezTo>
                  <a:pt x="4396" y="3395"/>
                  <a:pt x="4047" y="3232"/>
                  <a:pt x="3521" y="3091"/>
                </a:cubicBezTo>
                <a:cubicBezTo>
                  <a:pt x="2860" y="2914"/>
                  <a:pt x="1782" y="2741"/>
                  <a:pt x="368" y="2905"/>
                </a:cubicBezTo>
                <a:cubicBezTo>
                  <a:pt x="367" y="2902"/>
                  <a:pt x="366" y="2898"/>
                  <a:pt x="366" y="2895"/>
                </a:cubicBezTo>
                <a:cubicBezTo>
                  <a:pt x="351" y="2802"/>
                  <a:pt x="343" y="2709"/>
                  <a:pt x="340" y="2616"/>
                </a:cubicBezTo>
                <a:cubicBezTo>
                  <a:pt x="508" y="2592"/>
                  <a:pt x="671" y="2573"/>
                  <a:pt x="829" y="2557"/>
                </a:cubicBezTo>
                <a:lnTo>
                  <a:pt x="829" y="2619"/>
                </a:lnTo>
                <a:cubicBezTo>
                  <a:pt x="829" y="2693"/>
                  <a:pt x="889" y="2753"/>
                  <a:pt x="963" y="2753"/>
                </a:cubicBezTo>
                <a:lnTo>
                  <a:pt x="3236" y="2753"/>
                </a:lnTo>
                <a:cubicBezTo>
                  <a:pt x="3289" y="2753"/>
                  <a:pt x="3336" y="2721"/>
                  <a:pt x="3357" y="2675"/>
                </a:cubicBezTo>
                <a:cubicBezTo>
                  <a:pt x="3445" y="2694"/>
                  <a:pt x="3527" y="2713"/>
                  <a:pt x="3604" y="2732"/>
                </a:cubicBezTo>
                <a:cubicBezTo>
                  <a:pt x="4168" y="2874"/>
                  <a:pt x="4536" y="3049"/>
                  <a:pt x="4690" y="3131"/>
                </a:cubicBezTo>
                <a:cubicBezTo>
                  <a:pt x="4658" y="3251"/>
                  <a:pt x="4615" y="3368"/>
                  <a:pt x="4562" y="3482"/>
                </a:cubicBezTo>
                <a:close/>
                <a:moveTo>
                  <a:pt x="4210" y="4020"/>
                </a:moveTo>
                <a:cubicBezTo>
                  <a:pt x="3983" y="3911"/>
                  <a:pt x="3583" y="3747"/>
                  <a:pt x="3019" y="3620"/>
                </a:cubicBezTo>
                <a:cubicBezTo>
                  <a:pt x="2250" y="3446"/>
                  <a:pt x="1414" y="3392"/>
                  <a:pt x="532" y="3459"/>
                </a:cubicBezTo>
                <a:cubicBezTo>
                  <a:pt x="490" y="3365"/>
                  <a:pt x="455" y="3267"/>
                  <a:pt x="426" y="3167"/>
                </a:cubicBezTo>
                <a:cubicBezTo>
                  <a:pt x="1778" y="3014"/>
                  <a:pt x="2807" y="3177"/>
                  <a:pt x="3439" y="3345"/>
                </a:cubicBezTo>
                <a:cubicBezTo>
                  <a:pt x="3944" y="3479"/>
                  <a:pt x="4281" y="3636"/>
                  <a:pt x="4435" y="3717"/>
                </a:cubicBezTo>
                <a:cubicBezTo>
                  <a:pt x="4406" y="3764"/>
                  <a:pt x="4374" y="3811"/>
                  <a:pt x="4341" y="3857"/>
                </a:cubicBezTo>
                <a:cubicBezTo>
                  <a:pt x="4300" y="3913"/>
                  <a:pt x="4256" y="3968"/>
                  <a:pt x="4210" y="4020"/>
                </a:cubicBezTo>
                <a:close/>
                <a:moveTo>
                  <a:pt x="3636" y="4484"/>
                </a:moveTo>
                <a:cubicBezTo>
                  <a:pt x="3629" y="4480"/>
                  <a:pt x="3623" y="4477"/>
                  <a:pt x="3616" y="4474"/>
                </a:cubicBezTo>
                <a:cubicBezTo>
                  <a:pt x="3046" y="4261"/>
                  <a:pt x="2113" y="4011"/>
                  <a:pt x="900" y="4025"/>
                </a:cubicBezTo>
                <a:cubicBezTo>
                  <a:pt x="814" y="3929"/>
                  <a:pt x="736" y="3826"/>
                  <a:pt x="669" y="3717"/>
                </a:cubicBezTo>
                <a:cubicBezTo>
                  <a:pt x="2381" y="3609"/>
                  <a:pt x="3524" y="4004"/>
                  <a:pt x="4009" y="4220"/>
                </a:cubicBezTo>
                <a:cubicBezTo>
                  <a:pt x="3894" y="4321"/>
                  <a:pt x="3769" y="4409"/>
                  <a:pt x="3636" y="4484"/>
                </a:cubicBezTo>
                <a:close/>
                <a:moveTo>
                  <a:pt x="1096" y="1754"/>
                </a:moveTo>
                <a:lnTo>
                  <a:pt x="2325" y="1754"/>
                </a:lnTo>
                <a:lnTo>
                  <a:pt x="2325" y="2486"/>
                </a:lnTo>
                <a:lnTo>
                  <a:pt x="1757" y="2486"/>
                </a:lnTo>
                <a:lnTo>
                  <a:pt x="1757" y="2335"/>
                </a:lnTo>
                <a:cubicBezTo>
                  <a:pt x="1757" y="2261"/>
                  <a:pt x="1697" y="2201"/>
                  <a:pt x="1624" y="2201"/>
                </a:cubicBezTo>
                <a:cubicBezTo>
                  <a:pt x="1550" y="2201"/>
                  <a:pt x="1490" y="2261"/>
                  <a:pt x="1490" y="2335"/>
                </a:cubicBezTo>
                <a:lnTo>
                  <a:pt x="1490" y="2486"/>
                </a:lnTo>
                <a:lnTo>
                  <a:pt x="1096" y="2486"/>
                </a:lnTo>
                <a:lnTo>
                  <a:pt x="1096" y="1754"/>
                </a:lnTo>
                <a:close/>
                <a:moveTo>
                  <a:pt x="3103" y="1857"/>
                </a:moveTo>
                <a:lnTo>
                  <a:pt x="3103" y="2486"/>
                </a:lnTo>
                <a:lnTo>
                  <a:pt x="2591" y="2486"/>
                </a:lnTo>
                <a:lnTo>
                  <a:pt x="2591" y="1775"/>
                </a:lnTo>
                <a:lnTo>
                  <a:pt x="2591" y="1678"/>
                </a:lnTo>
                <a:lnTo>
                  <a:pt x="2946" y="1803"/>
                </a:lnTo>
                <a:lnTo>
                  <a:pt x="3103" y="1857"/>
                </a:lnTo>
                <a:close/>
                <a:moveTo>
                  <a:pt x="1441" y="1487"/>
                </a:moveTo>
                <a:lnTo>
                  <a:pt x="1704" y="1366"/>
                </a:lnTo>
                <a:lnTo>
                  <a:pt x="2047" y="1487"/>
                </a:lnTo>
                <a:lnTo>
                  <a:pt x="1441" y="1487"/>
                </a:lnTo>
                <a:close/>
                <a:moveTo>
                  <a:pt x="3773" y="2501"/>
                </a:moveTo>
                <a:cubicBezTo>
                  <a:pt x="3994" y="2437"/>
                  <a:pt x="4326" y="2376"/>
                  <a:pt x="4760" y="2392"/>
                </a:cubicBezTo>
                <a:cubicBezTo>
                  <a:pt x="4772" y="2549"/>
                  <a:pt x="4767" y="2706"/>
                  <a:pt x="4746" y="2859"/>
                </a:cubicBezTo>
                <a:cubicBezTo>
                  <a:pt x="4564" y="2769"/>
                  <a:pt x="4238" y="2626"/>
                  <a:pt x="3773" y="2501"/>
                </a:cubicBezTo>
                <a:close/>
                <a:moveTo>
                  <a:pt x="764" y="1248"/>
                </a:moveTo>
                <a:cubicBezTo>
                  <a:pt x="1113" y="771"/>
                  <a:pt x="1626" y="457"/>
                  <a:pt x="2210" y="366"/>
                </a:cubicBezTo>
                <a:cubicBezTo>
                  <a:pt x="2326" y="348"/>
                  <a:pt x="2442" y="339"/>
                  <a:pt x="2557" y="339"/>
                </a:cubicBezTo>
                <a:cubicBezTo>
                  <a:pt x="3022" y="339"/>
                  <a:pt x="3474" y="485"/>
                  <a:pt x="3857" y="764"/>
                </a:cubicBezTo>
                <a:cubicBezTo>
                  <a:pt x="4311" y="1095"/>
                  <a:pt x="4616" y="1576"/>
                  <a:pt x="4724" y="2124"/>
                </a:cubicBezTo>
                <a:cubicBezTo>
                  <a:pt x="4651" y="2122"/>
                  <a:pt x="4581" y="2122"/>
                  <a:pt x="4514" y="2124"/>
                </a:cubicBezTo>
                <a:lnTo>
                  <a:pt x="4514" y="1713"/>
                </a:lnTo>
                <a:cubicBezTo>
                  <a:pt x="4514" y="1639"/>
                  <a:pt x="4455" y="1579"/>
                  <a:pt x="4381" y="1579"/>
                </a:cubicBezTo>
                <a:cubicBezTo>
                  <a:pt x="4307" y="1579"/>
                  <a:pt x="4248" y="1639"/>
                  <a:pt x="4248" y="1713"/>
                </a:cubicBezTo>
                <a:lnTo>
                  <a:pt x="4248" y="2140"/>
                </a:lnTo>
                <a:cubicBezTo>
                  <a:pt x="4233" y="2142"/>
                  <a:pt x="4220" y="2143"/>
                  <a:pt x="4206" y="2145"/>
                </a:cubicBezTo>
                <a:lnTo>
                  <a:pt x="4206" y="1779"/>
                </a:lnTo>
                <a:cubicBezTo>
                  <a:pt x="4206" y="1706"/>
                  <a:pt x="4146" y="1646"/>
                  <a:pt x="4073" y="1646"/>
                </a:cubicBezTo>
                <a:cubicBezTo>
                  <a:pt x="3999" y="1646"/>
                  <a:pt x="3939" y="1706"/>
                  <a:pt x="3939" y="1779"/>
                </a:cubicBezTo>
                <a:lnTo>
                  <a:pt x="3939" y="2186"/>
                </a:lnTo>
                <a:cubicBezTo>
                  <a:pt x="3651" y="2242"/>
                  <a:pt x="3459" y="2324"/>
                  <a:pt x="3369" y="2368"/>
                </a:cubicBezTo>
                <a:lnTo>
                  <a:pt x="3369" y="1951"/>
                </a:lnTo>
                <a:lnTo>
                  <a:pt x="3370" y="1951"/>
                </a:lnTo>
                <a:cubicBezTo>
                  <a:pt x="3384" y="1956"/>
                  <a:pt x="3399" y="1959"/>
                  <a:pt x="3414" y="1959"/>
                </a:cubicBezTo>
                <a:cubicBezTo>
                  <a:pt x="3469" y="1959"/>
                  <a:pt x="3520" y="1925"/>
                  <a:pt x="3540" y="1870"/>
                </a:cubicBezTo>
                <a:cubicBezTo>
                  <a:pt x="3564" y="1800"/>
                  <a:pt x="3527" y="1724"/>
                  <a:pt x="3458" y="1700"/>
                </a:cubicBezTo>
                <a:lnTo>
                  <a:pt x="1741" y="1097"/>
                </a:lnTo>
                <a:cubicBezTo>
                  <a:pt x="1708" y="1085"/>
                  <a:pt x="1673" y="1087"/>
                  <a:pt x="1641" y="1102"/>
                </a:cubicBezTo>
                <a:lnTo>
                  <a:pt x="763" y="1504"/>
                </a:lnTo>
                <a:cubicBezTo>
                  <a:pt x="696" y="1535"/>
                  <a:pt x="667" y="1614"/>
                  <a:pt x="697" y="1681"/>
                </a:cubicBezTo>
                <a:cubicBezTo>
                  <a:pt x="721" y="1734"/>
                  <a:pt x="775" y="1763"/>
                  <a:pt x="829" y="1758"/>
                </a:cubicBezTo>
                <a:lnTo>
                  <a:pt x="829" y="2289"/>
                </a:lnTo>
                <a:cubicBezTo>
                  <a:pt x="673" y="2304"/>
                  <a:pt x="513" y="2323"/>
                  <a:pt x="348" y="2346"/>
                </a:cubicBezTo>
                <a:cubicBezTo>
                  <a:pt x="384" y="1953"/>
                  <a:pt x="526" y="1576"/>
                  <a:pt x="764" y="1248"/>
                </a:cubicBezTo>
                <a:close/>
                <a:moveTo>
                  <a:pt x="2895" y="4739"/>
                </a:moveTo>
                <a:cubicBezTo>
                  <a:pt x="2311" y="4831"/>
                  <a:pt x="1726" y="4689"/>
                  <a:pt x="1248" y="4341"/>
                </a:cubicBezTo>
                <a:cubicBezTo>
                  <a:pt x="1227" y="4326"/>
                  <a:pt x="1207" y="4310"/>
                  <a:pt x="1186" y="4294"/>
                </a:cubicBezTo>
                <a:cubicBezTo>
                  <a:pt x="2071" y="4314"/>
                  <a:pt x="2783" y="4477"/>
                  <a:pt x="3286" y="4641"/>
                </a:cubicBezTo>
                <a:cubicBezTo>
                  <a:pt x="3160" y="4685"/>
                  <a:pt x="3029" y="4718"/>
                  <a:pt x="2895" y="4739"/>
                </a:cubicBezTo>
                <a:close/>
              </a:path>
            </a:pathLst>
          </a:custGeom>
          <a:solidFill>
            <a:srgbClr val="C9111A"/>
          </a:solidFill>
          <a:ln>
            <a:noFill/>
          </a:ln>
        </p:spPr>
        <p:txBody>
          <a:bodyPr/>
          <a:lstStyle/>
          <a:p>
            <a:endParaRPr lang="zh-CN" altLang="en-US">
              <a:solidFill>
                <a:schemeClr val="tx1">
                  <a:lumMod val="85000"/>
                  <a:lumOff val="15000"/>
                </a:schemeClr>
              </a:solidFill>
              <a:latin typeface="康熙字典體" pitchFamily="2" charset="-120"/>
              <a:ea typeface="康熙字典體" pitchFamily="2" charset="-120"/>
            </a:endParaRPr>
          </a:p>
        </p:txBody>
      </p:sp>
      <p:sp>
        <p:nvSpPr>
          <p:cNvPr id="17" name="文本框 16"/>
          <p:cNvSpPr txBox="1"/>
          <p:nvPr/>
        </p:nvSpPr>
        <p:spPr>
          <a:xfrm>
            <a:off x="2079084" y="2917326"/>
            <a:ext cx="2533650" cy="1107996"/>
          </a:xfrm>
          <a:prstGeom prst="rect">
            <a:avLst/>
          </a:prstGeom>
          <a:noFill/>
        </p:spPr>
        <p:txBody>
          <a:bodyPr wrap="square" rtlCol="0">
            <a:spAutoFit/>
          </a:bodyPr>
          <a:lstStyle/>
          <a:p>
            <a:r>
              <a:rPr lang="zh-CN" altLang="en-US" sz="6600" smtClean="0">
                <a:latin typeface="康熙字典體" pitchFamily="2" charset="-120"/>
                <a:ea typeface="康熙字典體" pitchFamily="2" charset="-120"/>
              </a:rPr>
              <a:t>目录</a:t>
            </a:r>
            <a:endParaRPr lang="zh-CN" altLang="en-US" sz="6600">
              <a:latin typeface="康熙字典體" pitchFamily="2" charset="-120"/>
              <a:ea typeface="康熙字典體" pitchFamily="2" charset="-12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51440" y="5064125"/>
            <a:ext cx="1983740" cy="1647825"/>
          </a:xfrm>
          <a:prstGeom prst="rect">
            <a:avLst/>
          </a:prstGeom>
        </p:spPr>
      </p:pic>
      <p:sp>
        <p:nvSpPr>
          <p:cNvPr id="6" name="文本框 5"/>
          <p:cNvSpPr txBox="1"/>
          <p:nvPr/>
        </p:nvSpPr>
        <p:spPr>
          <a:xfrm>
            <a:off x="643890" y="895985"/>
            <a:ext cx="9725660" cy="73723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Feature Selection and Radiomic Signature Building</a:t>
            </a: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2" name="文本框 1"/>
          <p:cNvSpPr txBox="1"/>
          <p:nvPr/>
        </p:nvSpPr>
        <p:spPr>
          <a:xfrm>
            <a:off x="208915" y="158750"/>
            <a:ext cx="3544570" cy="73723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结果</a:t>
            </a: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8" name="文本框 7"/>
          <p:cNvSpPr txBox="1"/>
          <p:nvPr/>
        </p:nvSpPr>
        <p:spPr>
          <a:xfrm>
            <a:off x="899795" y="1371600"/>
            <a:ext cx="11335385" cy="3692525"/>
          </a:xfrm>
          <a:prstGeom prst="rect">
            <a:avLst/>
          </a:prstGeom>
          <a:noFill/>
        </p:spPr>
        <p:txBody>
          <a:bodyPr wrap="square" rtlCol="0">
            <a:spAutoFit/>
          </a:bodyPr>
          <a:p>
            <a:pPr indent="0">
              <a:lnSpc>
                <a:spcPct val="150000"/>
              </a:lnSpc>
              <a:buFont typeface="Wingdings" panose="05000000000000000000" charset="0"/>
              <a:buNone/>
            </a:pP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一致性检验：排除放射科医生选择最大</a:t>
            </a:r>
            <a:r>
              <a:rPr lang="zh-CN" altLang="en-US" sz="2800" b="1" smtClean="0">
                <a:latin typeface="Times New Roman Regular" panose="02020503050405090304" charset="0"/>
                <a:ea typeface="方正清刻本悦宋简体" panose="02000000000000000000" pitchFamily="2" charset="-122"/>
                <a:cs typeface="Times New Roman Regular" panose="02020503050405090304" charset="0"/>
                <a:sym typeface="+mn-ea"/>
              </a:rPr>
              <a:t>层面</a:t>
            </a: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影响</a:t>
            </a: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r>
              <a:rPr lang="en-US" sz="2400" smtClean="0">
                <a:solidFill>
                  <a:schemeClr val="tx1"/>
                </a:solidFill>
                <a:latin typeface="华文楷体" panose="02010600040101010101" charset="-122"/>
                <a:ea typeface="华文楷体" panose="02010600040101010101" charset="-122"/>
                <a:cs typeface="华文楷体" panose="02010600040101010101" charset="-122"/>
              </a:rPr>
              <a:t>     30例随机样本</a:t>
            </a:r>
            <a:endParaRPr lang="zh-CN" altLang="en-US" sz="2400" smtClean="0">
              <a:solidFill>
                <a:schemeClr val="tx1"/>
              </a:solidFill>
              <a:latin typeface="华文楷体" panose="02010600040101010101" charset="-122"/>
              <a:ea typeface="华文楷体" panose="02010600040101010101" charset="-122"/>
              <a:cs typeface="华文楷体" panose="02010600040101010101" charset="-122"/>
            </a:endParaRPr>
          </a:p>
          <a:p>
            <a:pPr indent="0">
              <a:lnSpc>
                <a:spcPct val="150000"/>
              </a:lnSpc>
              <a:buFont typeface="Wingdings" panose="05000000000000000000" charset="0"/>
              <a:buNone/>
            </a:pPr>
            <a:r>
              <a:rPr lang="zh-CN" altLang="en-US" sz="2400" smtClean="0">
                <a:solidFill>
                  <a:schemeClr val="tx1"/>
                </a:solidFill>
                <a:latin typeface="华文楷体" panose="02010600040101010101" charset="-122"/>
                <a:ea typeface="华文楷体" panose="02010600040101010101" charset="-122"/>
                <a:cs typeface="华文楷体" panose="02010600040101010101" charset="-122"/>
              </a:rPr>
              <a:t>     </a:t>
            </a:r>
            <a:r>
              <a:rPr lang="en-US" sz="2400" smtClean="0">
                <a:solidFill>
                  <a:schemeClr val="tx1"/>
                </a:solidFill>
                <a:latin typeface="华文楷体" panose="02010600040101010101" charset="-122"/>
                <a:ea typeface="华文楷体" panose="02010600040101010101" charset="-122"/>
                <a:cs typeface="华文楷体" panose="02010600040101010101" charset="-122"/>
              </a:rPr>
              <a:t>ROI-1和ROI-2</a:t>
            </a:r>
            <a:r>
              <a:rPr lang="zh-CN" altLang="en-US" sz="2400" smtClean="0">
                <a:latin typeface="华文楷体" panose="02010600040101010101" charset="-122"/>
                <a:ea typeface="华文楷体" panose="02010600040101010101" charset="-122"/>
                <a:cs typeface="华文楷体" panose="02010600040101010101" charset="-122"/>
                <a:sym typeface="+mn-ea"/>
              </a:rPr>
              <a:t>层面</a:t>
            </a:r>
            <a:r>
              <a:rPr lang="en-US" sz="2400" smtClean="0">
                <a:latin typeface="华文楷体" panose="02010600040101010101" charset="-122"/>
                <a:ea typeface="华文楷体" panose="02010600040101010101" charset="-122"/>
                <a:cs typeface="华文楷体" panose="02010600040101010101" charset="-122"/>
                <a:sym typeface="+mn-ea"/>
              </a:rPr>
              <a:t>选择</a:t>
            </a:r>
            <a:r>
              <a:rPr lang="en-US" sz="2400" smtClean="0">
                <a:solidFill>
                  <a:schemeClr val="tx1"/>
                </a:solidFill>
                <a:latin typeface="华文楷体" panose="02010600040101010101" charset="-122"/>
                <a:ea typeface="华文楷体" panose="02010600040101010101" charset="-122"/>
                <a:cs typeface="华文楷体" panose="02010600040101010101" charset="-122"/>
              </a:rPr>
              <a:t>的放射</a:t>
            </a:r>
            <a:r>
              <a:rPr lang="zh-CN" altLang="en-US" sz="2400" smtClean="0">
                <a:solidFill>
                  <a:schemeClr val="tx1"/>
                </a:solidFill>
                <a:latin typeface="华文楷体" panose="02010600040101010101" charset="-122"/>
                <a:ea typeface="华文楷体" panose="02010600040101010101" charset="-122"/>
                <a:cs typeface="华文楷体" panose="02010600040101010101" charset="-122"/>
              </a:rPr>
              <a:t>特征</a:t>
            </a:r>
            <a:r>
              <a:rPr lang="en-US" sz="2400" smtClean="0">
                <a:solidFill>
                  <a:schemeClr val="tx1"/>
                </a:solidFill>
                <a:latin typeface="华文楷体" panose="02010600040101010101" charset="-122"/>
                <a:ea typeface="华文楷体" panose="02010600040101010101" charset="-122"/>
                <a:cs typeface="华文楷体" panose="02010600040101010101" charset="-122"/>
              </a:rPr>
              <a:t>进行一致性检验</a:t>
            </a:r>
            <a:endParaRPr lang="en-US" sz="24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r>
              <a:rPr lang="en-US" sz="24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     发现</a:t>
            </a:r>
            <a:r>
              <a:rPr 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放射</a:t>
            </a: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特征</a:t>
            </a:r>
            <a:r>
              <a:rPr lang="en-US" sz="24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在</a:t>
            </a:r>
            <a:r>
              <a:rPr lang="zh-CN" altLang="en-US" sz="24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层面</a:t>
            </a:r>
            <a:r>
              <a:rPr lang="en-US" sz="24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选择中具有良好的一致性</a:t>
            </a:r>
            <a:endParaRPr lang="en-US" sz="24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51440" y="5064125"/>
            <a:ext cx="1983740" cy="1647825"/>
          </a:xfrm>
          <a:prstGeom prst="rect">
            <a:avLst/>
          </a:prstGeom>
        </p:spPr>
      </p:pic>
      <p:sp>
        <p:nvSpPr>
          <p:cNvPr id="6" name="文本框 5"/>
          <p:cNvSpPr txBox="1"/>
          <p:nvPr/>
        </p:nvSpPr>
        <p:spPr>
          <a:xfrm>
            <a:off x="643890" y="895985"/>
            <a:ext cx="9725660" cy="73723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Radiomic nomogram construction and validation</a:t>
            </a: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2" name="文本框 1"/>
          <p:cNvSpPr txBox="1"/>
          <p:nvPr/>
        </p:nvSpPr>
        <p:spPr>
          <a:xfrm>
            <a:off x="208915" y="158750"/>
            <a:ext cx="3544570" cy="73723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结果</a:t>
            </a: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8" name="文本框 7"/>
          <p:cNvSpPr txBox="1"/>
          <p:nvPr/>
        </p:nvSpPr>
        <p:spPr>
          <a:xfrm>
            <a:off x="899795" y="895985"/>
            <a:ext cx="11335385" cy="1938020"/>
          </a:xfrm>
          <a:prstGeom prst="rect">
            <a:avLst/>
          </a:prstGeom>
          <a:noFill/>
        </p:spPr>
        <p:txBody>
          <a:bodyPr wrap="square" rtlCol="0">
            <a:spAutoFit/>
          </a:bodyPr>
          <a:p>
            <a:pPr indent="0">
              <a:lnSpc>
                <a:spcPct val="150000"/>
              </a:lnSpc>
              <a:buFont typeface="Wingdings" panose="05000000000000000000" charset="0"/>
              <a:buNone/>
            </a:pP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多变量</a:t>
            </a:r>
            <a:r>
              <a:rPr lang="zh-CN" altLang="en-US" sz="2800" b="1" smtClean="0">
                <a:latin typeface="Times New Roman Regular" panose="02020503050405090304" charset="0"/>
                <a:ea typeface="方正清刻本悦宋简体" panose="02000000000000000000" pitchFamily="2" charset="-122"/>
                <a:cs typeface="Times New Roman Regular" panose="02020503050405090304" charset="0"/>
                <a:sym typeface="+mn-ea"/>
              </a:rPr>
              <a:t>分析：</a:t>
            </a: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临床特征</a:t>
            </a:r>
            <a:r>
              <a:rPr lang="en-US" altLang="zh-CN"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a:t>
            </a: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放射特征</a:t>
            </a: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重要预测因子</a:t>
            </a:r>
            <a:r>
              <a:rPr lang="zh-CN" altLang="en-US" sz="2400" smtClean="0">
                <a:latin typeface="Times New Roman Regular" panose="02020503050405090304" charset="0"/>
                <a:ea typeface="方正清刻本悦宋简体" panose="02000000000000000000" pitchFamily="2" charset="-122"/>
                <a:cs typeface="Times New Roman Regular" panose="02020503050405090304" charset="0"/>
                <a:sym typeface="+mn-ea"/>
              </a:rPr>
              <a:t>：</a:t>
            </a:r>
            <a:r>
              <a:rPr lang="en-US" sz="24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Lauren类型、RS1和RS2 </a:t>
            </a:r>
            <a:r>
              <a:rPr lang="zh-CN" altLang="en-US" sz="24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  </a:t>
            </a:r>
            <a:r>
              <a:rPr lang="en-US" altLang="zh-CN" sz="24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nomogram</a:t>
            </a:r>
            <a:endParaRPr lang="en-US" altLang="zh-CN" sz="24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pic>
        <p:nvPicPr>
          <p:cNvPr id="4" name="图片 3"/>
          <p:cNvPicPr>
            <a:picLocks noChangeAspect="1"/>
          </p:cNvPicPr>
          <p:nvPr/>
        </p:nvPicPr>
        <p:blipFill>
          <a:blip r:embed="rId2"/>
          <a:stretch>
            <a:fillRect/>
          </a:stretch>
        </p:blipFill>
        <p:spPr>
          <a:xfrm>
            <a:off x="34925" y="3412490"/>
            <a:ext cx="7092950" cy="2105660"/>
          </a:xfrm>
          <a:prstGeom prst="rect">
            <a:avLst/>
          </a:prstGeom>
        </p:spPr>
      </p:pic>
      <p:pic>
        <p:nvPicPr>
          <p:cNvPr id="5" name="图片 4"/>
          <p:cNvPicPr>
            <a:picLocks noChangeAspect="1"/>
          </p:cNvPicPr>
          <p:nvPr/>
        </p:nvPicPr>
        <p:blipFill>
          <a:blip r:embed="rId3"/>
          <a:stretch>
            <a:fillRect/>
          </a:stretch>
        </p:blipFill>
        <p:spPr>
          <a:xfrm>
            <a:off x="7259955" y="3256280"/>
            <a:ext cx="4856480" cy="24180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heckerboard(across)">
                                      <p:cBhvr>
                                        <p:cTn id="17" dur="500"/>
                                        <p:tgtEl>
                                          <p:spTgt spid="4"/>
                                        </p:tgtEl>
                                      </p:cBhvr>
                                    </p:animEffect>
                                  </p:childTnLst>
                                </p:cTn>
                              </p:par>
                              <p:par>
                                <p:cTn id="18" presetID="5" presetClass="entr" presetSubtype="10"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checkerboard(across)">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51440" y="5064125"/>
            <a:ext cx="1983740" cy="1647825"/>
          </a:xfrm>
          <a:prstGeom prst="rect">
            <a:avLst/>
          </a:prstGeom>
        </p:spPr>
      </p:pic>
      <p:sp>
        <p:nvSpPr>
          <p:cNvPr id="6" name="文本框 5"/>
          <p:cNvSpPr txBox="1"/>
          <p:nvPr/>
        </p:nvSpPr>
        <p:spPr>
          <a:xfrm>
            <a:off x="1247140" y="0"/>
            <a:ext cx="8217535" cy="73723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Radiomic nomogram validation</a:t>
            </a: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pic>
        <p:nvPicPr>
          <p:cNvPr id="4" name="图片 3"/>
          <p:cNvPicPr>
            <a:picLocks noChangeAspect="1"/>
          </p:cNvPicPr>
          <p:nvPr/>
        </p:nvPicPr>
        <p:blipFill>
          <a:blip r:embed="rId2"/>
          <a:stretch>
            <a:fillRect/>
          </a:stretch>
        </p:blipFill>
        <p:spPr>
          <a:xfrm>
            <a:off x="1247140" y="737235"/>
            <a:ext cx="8218170" cy="6029325"/>
          </a:xfrm>
          <a:prstGeom prst="rect">
            <a:avLst/>
          </a:prstGeom>
        </p:spPr>
      </p:pic>
      <p:sp>
        <p:nvSpPr>
          <p:cNvPr id="2" name="圆角矩形 1"/>
          <p:cNvSpPr/>
          <p:nvPr/>
        </p:nvSpPr>
        <p:spPr>
          <a:xfrm>
            <a:off x="4850130" y="3187065"/>
            <a:ext cx="530860" cy="198120"/>
          </a:xfrm>
          <a:prstGeom prst="roundRect">
            <a:avLst/>
          </a:prstGeom>
          <a:noFill/>
          <a:ln w="57150">
            <a:solidFill>
              <a:srgbClr val="FFFF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圆角矩形 4"/>
          <p:cNvSpPr/>
          <p:nvPr/>
        </p:nvSpPr>
        <p:spPr>
          <a:xfrm>
            <a:off x="8449310" y="3187065"/>
            <a:ext cx="530860" cy="198120"/>
          </a:xfrm>
          <a:prstGeom prst="roundRect">
            <a:avLst/>
          </a:prstGeom>
          <a:noFill/>
          <a:ln w="57150">
            <a:solidFill>
              <a:srgbClr val="FFFF00"/>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p:cNvPicPr>
            <a:picLocks noChangeAspect="1"/>
          </p:cNvPicPr>
          <p:nvPr/>
        </p:nvPicPr>
        <p:blipFill>
          <a:blip r:embed="rId3"/>
          <a:stretch>
            <a:fillRect/>
          </a:stretch>
        </p:blipFill>
        <p:spPr>
          <a:xfrm>
            <a:off x="4850130" y="6228080"/>
            <a:ext cx="447675" cy="209550"/>
          </a:xfrm>
          <a:prstGeom prst="rect">
            <a:avLst/>
          </a:prstGeom>
        </p:spPr>
      </p:pic>
      <p:pic>
        <p:nvPicPr>
          <p:cNvPr id="9" name="图片 8"/>
          <p:cNvPicPr>
            <a:picLocks noChangeAspect="1"/>
          </p:cNvPicPr>
          <p:nvPr/>
        </p:nvPicPr>
        <p:blipFill>
          <a:blip r:embed="rId3"/>
          <a:stretch>
            <a:fillRect/>
          </a:stretch>
        </p:blipFill>
        <p:spPr>
          <a:xfrm>
            <a:off x="8490585" y="6228080"/>
            <a:ext cx="447675" cy="209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amond(in)">
                                      <p:cBhvr>
                                        <p:cTn id="17" dur="500"/>
                                        <p:tgtEl>
                                          <p:spTgt spid="2"/>
                                        </p:tgtEl>
                                      </p:cBhvr>
                                    </p:animEffect>
                                  </p:childTnLst>
                                </p:cTn>
                              </p:par>
                              <p:par>
                                <p:cTn id="18" presetID="8" presetClass="entr" presetSubtype="16"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amond(in)">
                                      <p:cBhvr>
                                        <p:cTn id="20" dur="500"/>
                                        <p:tgtEl>
                                          <p:spTgt spid="8"/>
                                        </p:tgtEl>
                                      </p:cBhvr>
                                    </p:animEffect>
                                  </p:childTnLst>
                                </p:cTn>
                              </p:par>
                              <p:par>
                                <p:cTn id="21" presetID="8" presetClass="entr" presetSubtype="16"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amond(in)">
                                      <p:cBhvr>
                                        <p:cTn id="23" dur="500"/>
                                        <p:tgtEl>
                                          <p:spTgt spid="9"/>
                                        </p:tgtEl>
                                      </p:cBhvr>
                                    </p:animEffect>
                                  </p:childTnLst>
                                </p:cTn>
                              </p:par>
                              <p:par>
                                <p:cTn id="24" presetID="8" presetClass="entr" presetSubtype="16"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diamond(in)">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51440" y="5064125"/>
            <a:ext cx="1983740" cy="1647825"/>
          </a:xfrm>
          <a:prstGeom prst="rect">
            <a:avLst/>
          </a:prstGeom>
        </p:spPr>
      </p:pic>
      <p:sp>
        <p:nvSpPr>
          <p:cNvPr id="6" name="文本框 5"/>
          <p:cNvSpPr txBox="1"/>
          <p:nvPr/>
        </p:nvSpPr>
        <p:spPr>
          <a:xfrm>
            <a:off x="377190" y="0"/>
            <a:ext cx="8217535" cy="73723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Radiomic nomogram validation</a:t>
            </a: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8" name="文本框 7"/>
          <p:cNvSpPr txBox="1"/>
          <p:nvPr/>
        </p:nvSpPr>
        <p:spPr>
          <a:xfrm>
            <a:off x="599440" y="-135255"/>
            <a:ext cx="10627360" cy="6277610"/>
          </a:xfrm>
          <a:prstGeom prst="rect">
            <a:avLst/>
          </a:prstGeom>
          <a:noFill/>
        </p:spPr>
        <p:txBody>
          <a:bodyPr wrap="square" rtlCol="0">
            <a:spAutoFit/>
          </a:bodyPr>
          <a:p>
            <a:pPr indent="0">
              <a:lnSpc>
                <a:spcPct val="150000"/>
              </a:lnSpc>
              <a:buFont typeface="Wingdings" panose="05000000000000000000" charset="0"/>
              <a:buNone/>
            </a:pP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r>
              <a:rPr lang="zh-CN" sz="2400" smtClean="0">
                <a:latin typeface="Times New Roman Regular" panose="02020503050405090304" charset="0"/>
                <a:ea typeface="方正清刻本悦宋简体" panose="02000000000000000000" pitchFamily="2" charset="-122"/>
                <a:cs typeface="Times New Roman Regular" panose="02020503050405090304" charset="0"/>
              </a:rPr>
              <a:t> </a:t>
            </a:r>
            <a:endParaRPr lang="zh-CN" sz="2400" smtClean="0">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sz="2400" b="1" smtClean="0">
                <a:solidFill>
                  <a:srgbClr val="C00000"/>
                </a:solidFill>
                <a:latin typeface="Times New Roman Bold" panose="02020503050405090304" charset="0"/>
                <a:ea typeface="方正清刻本悦宋简体" panose="02000000000000000000" pitchFamily="2" charset="-122"/>
                <a:cs typeface="Times New Roman Bold" panose="02020503050405090304" charset="0"/>
              </a:rPr>
              <a:t>NRI</a:t>
            </a:r>
            <a:r>
              <a:rPr lang="zh-CN" sz="2400" smtClean="0">
                <a:latin typeface="Times New Roman Regular" panose="02020503050405090304" charset="0"/>
                <a:ea typeface="方正清刻本悦宋简体" panose="02000000000000000000" pitchFamily="2" charset="-122"/>
                <a:cs typeface="Times New Roman Regular" panose="02020503050405090304" charset="0"/>
              </a:rPr>
              <a:t>：</a:t>
            </a:r>
            <a:r>
              <a:rPr sz="2400" smtClean="0">
                <a:latin typeface="Times New Roman Regular" panose="02020503050405090304" charset="0"/>
                <a:ea typeface="方正清刻本悦宋简体" panose="02000000000000000000" pitchFamily="2" charset="-122"/>
                <a:cs typeface="Times New Roman Regular" panose="02020503050405090304" charset="0"/>
              </a:rPr>
              <a:t>nomogram在内部验证</a:t>
            </a:r>
            <a:r>
              <a:rPr smtClean="0">
                <a:latin typeface="华文楷体" panose="02010600040101010101" charset="-122"/>
                <a:ea typeface="华文楷体" panose="02010600040101010101" charset="-122"/>
                <a:cs typeface="Times New Roman Regular" panose="02020503050405090304" charset="0"/>
              </a:rPr>
              <a:t>NRI=0.460, p=0.0008</a:t>
            </a:r>
            <a:r>
              <a:rPr sz="2400" smtClean="0">
                <a:latin typeface="Times New Roman Regular" panose="02020503050405090304" charset="0"/>
                <a:ea typeface="方正清刻本悦宋简体" panose="02000000000000000000" pitchFamily="2" charset="-122"/>
                <a:cs typeface="Times New Roman Regular" panose="02020503050405090304" charset="0"/>
              </a:rPr>
              <a:t>)和外部验证1 (</a:t>
            </a:r>
            <a:r>
              <a:rPr smtClean="0">
                <a:latin typeface="华文楷体" panose="02010600040101010101" charset="-122"/>
                <a:ea typeface="华文楷体" panose="02010600040101010101" charset="-122"/>
                <a:cs typeface="Times New Roman Regular" panose="02020503050405090304" charset="0"/>
              </a:rPr>
              <a:t>NRI=0.454, p</a:t>
            </a:r>
            <a:r>
              <a:rPr lang="en-US" smtClean="0">
                <a:latin typeface="华文楷体" panose="02010600040101010101" charset="-122"/>
                <a:ea typeface="华文楷体" panose="02010600040101010101" charset="-122"/>
                <a:cs typeface="Times New Roman Regular" panose="02020503050405090304" charset="0"/>
              </a:rPr>
              <a:t>&lt;</a:t>
            </a:r>
            <a:r>
              <a:rPr smtClean="0">
                <a:latin typeface="华文楷体" panose="02010600040101010101" charset="-122"/>
                <a:ea typeface="华文楷体" panose="02010600040101010101" charset="-122"/>
                <a:cs typeface="Times New Roman Regular" panose="02020503050405090304" charset="0"/>
              </a:rPr>
              <a:t>0.0001</a:t>
            </a:r>
            <a:r>
              <a:rPr sz="2400" smtClean="0">
                <a:latin typeface="Times New Roman Regular" panose="02020503050405090304" charset="0"/>
                <a:ea typeface="方正清刻本悦宋简体" panose="02000000000000000000" pitchFamily="2" charset="-122"/>
                <a:cs typeface="Times New Roman Regular" panose="02020503050405090304" charset="0"/>
              </a:rPr>
              <a:t>)中比</a:t>
            </a:r>
            <a:r>
              <a:rPr lang="zh-CN" sz="2400" smtClean="0">
                <a:latin typeface="Times New Roman Regular" panose="02020503050405090304" charset="0"/>
                <a:ea typeface="方正清刻本悦宋简体" panose="02000000000000000000" pitchFamily="2" charset="-122"/>
                <a:cs typeface="Times New Roman Regular" panose="02020503050405090304" charset="0"/>
              </a:rPr>
              <a:t>纯</a:t>
            </a:r>
            <a:r>
              <a:rPr sz="2400" smtClean="0">
                <a:latin typeface="Times New Roman Regular" panose="02020503050405090304" charset="0"/>
                <a:ea typeface="方正清刻本悦宋简体" panose="02000000000000000000" pitchFamily="2" charset="-122"/>
                <a:cs typeface="Times New Roman Regular" panose="02020503050405090304" charset="0"/>
              </a:rPr>
              <a:t>临床特征模型具有</a:t>
            </a:r>
            <a:r>
              <a:rPr sz="2400" b="1" smtClean="0">
                <a:latin typeface="Times New Roman Regular" panose="02020503050405090304" charset="0"/>
                <a:ea typeface="方正清刻本悦宋简体" panose="02000000000000000000" pitchFamily="2" charset="-122"/>
                <a:cs typeface="Times New Roman Regular" panose="02020503050405090304" charset="0"/>
              </a:rPr>
              <a:t>更好的预测性能</a:t>
            </a:r>
            <a:endParaRPr sz="2400" b="1" smtClean="0">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endParaRPr sz="2400" smtClean="0">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zh-CN" sz="2400" b="1" smtClean="0">
                <a:solidFill>
                  <a:srgbClr val="C00000"/>
                </a:solidFill>
                <a:latin typeface="Times New Roman Regular" panose="02020503050405090304" charset="0"/>
                <a:ea typeface="方正清刻本悦宋简体" panose="02000000000000000000" pitchFamily="2" charset="-122"/>
                <a:cs typeface="Times New Roman Regular" panose="02020503050405090304" charset="0"/>
              </a:rPr>
              <a:t>自举</a:t>
            </a:r>
            <a:r>
              <a:rPr sz="2400" b="1" smtClean="0">
                <a:solidFill>
                  <a:srgbClr val="C00000"/>
                </a:solidFill>
                <a:latin typeface="Times New Roman Regular" panose="02020503050405090304" charset="0"/>
                <a:ea typeface="方正清刻本悦宋简体" panose="02000000000000000000" pitchFamily="2" charset="-122"/>
                <a:cs typeface="Times New Roman Regular" panose="02020503050405090304" charset="0"/>
              </a:rPr>
              <a:t>bootstrapping验证</a:t>
            </a:r>
            <a:r>
              <a:rPr lang="zh-CN" sz="2400" smtClean="0">
                <a:latin typeface="Times New Roman Regular" panose="02020503050405090304" charset="0"/>
                <a:ea typeface="方正清刻本悦宋简体" panose="02000000000000000000" pitchFamily="2" charset="-122"/>
                <a:cs typeface="Times New Roman Regular" panose="02020503050405090304" charset="0"/>
              </a:rPr>
              <a:t>：</a:t>
            </a:r>
            <a:r>
              <a:rPr sz="2400" smtClean="0">
                <a:latin typeface="Times New Roman Regular" panose="02020503050405090304" charset="0"/>
                <a:ea typeface="方正清刻本悦宋简体" panose="02000000000000000000" pitchFamily="2" charset="-122"/>
                <a:cs typeface="Times New Roman Regular" panose="02020503050405090304" charset="0"/>
              </a:rPr>
              <a:t>nomogram在内部验证和外部验证中得到较高的auc值，分别为</a:t>
            </a:r>
            <a:r>
              <a:rPr sz="2400" b="1" smtClean="0">
                <a:latin typeface="Times New Roman Bold" panose="02020503050405090304" charset="0"/>
                <a:ea typeface="方正清刻本悦宋简体" panose="02000000000000000000" pitchFamily="2" charset="-122"/>
                <a:cs typeface="Times New Roman Bold" panose="02020503050405090304" charset="0"/>
              </a:rPr>
              <a:t>0.936</a:t>
            </a:r>
            <a:r>
              <a:rPr sz="2400" smtClean="0">
                <a:latin typeface="Times New Roman Regular" panose="02020503050405090304" charset="0"/>
                <a:ea typeface="方正清刻本悦宋简体" panose="02000000000000000000" pitchFamily="2" charset="-122"/>
                <a:cs typeface="Times New Roman Regular" panose="02020503050405090304" charset="0"/>
              </a:rPr>
              <a:t> (</a:t>
            </a:r>
            <a:r>
              <a:rPr sz="1600" smtClean="0">
                <a:latin typeface="华文楷体" panose="02010600040101010101" charset="-122"/>
                <a:ea typeface="华文楷体" panose="02010600040101010101" charset="-122"/>
                <a:cs typeface="Times New Roman Regular" panose="02020503050405090304" charset="0"/>
              </a:rPr>
              <a:t>95%CI 0.926-0.946</a:t>
            </a:r>
            <a:r>
              <a:rPr sz="2400" smtClean="0">
                <a:latin typeface="Times New Roman Regular" panose="02020503050405090304" charset="0"/>
                <a:ea typeface="方正清刻本悦宋简体" panose="02000000000000000000" pitchFamily="2" charset="-122"/>
                <a:cs typeface="Times New Roman Regular" panose="02020503050405090304" charset="0"/>
              </a:rPr>
              <a:t>)、</a:t>
            </a:r>
            <a:r>
              <a:rPr sz="2400" b="1" smtClean="0">
                <a:latin typeface="Times New Roman Bold" panose="02020503050405090304" charset="0"/>
                <a:ea typeface="方正清刻本悦宋简体" panose="02000000000000000000" pitchFamily="2" charset="-122"/>
                <a:cs typeface="Times New Roman Bold" panose="02020503050405090304" charset="0"/>
              </a:rPr>
              <a:t>0.925</a:t>
            </a:r>
            <a:r>
              <a:rPr sz="2400" smtClean="0">
                <a:latin typeface="Times New Roman Regular" panose="02020503050405090304" charset="0"/>
                <a:ea typeface="方正清刻本悦宋简体" panose="02000000000000000000" pitchFamily="2" charset="-122"/>
                <a:cs typeface="Times New Roman Regular" panose="02020503050405090304" charset="0"/>
              </a:rPr>
              <a:t> (</a:t>
            </a:r>
            <a:r>
              <a:rPr sz="1600" smtClean="0">
                <a:latin typeface="华文楷体" panose="02010600040101010101" charset="-122"/>
                <a:ea typeface="华文楷体" panose="02010600040101010101" charset="-122"/>
                <a:cs typeface="Times New Roman Regular" panose="02020503050405090304" charset="0"/>
              </a:rPr>
              <a:t>95%CI 0.913-0.937</a:t>
            </a:r>
            <a:r>
              <a:rPr sz="2400" smtClean="0">
                <a:latin typeface="Times New Roman Regular" panose="02020503050405090304" charset="0"/>
                <a:ea typeface="方正清刻本悦宋简体" panose="02000000000000000000" pitchFamily="2" charset="-122"/>
                <a:cs typeface="Times New Roman Regular" panose="02020503050405090304" charset="0"/>
              </a:rPr>
              <a:t>)和</a:t>
            </a:r>
            <a:r>
              <a:rPr sz="2400" b="1" smtClean="0">
                <a:latin typeface="Times New Roman Bold" panose="02020503050405090304" charset="0"/>
                <a:ea typeface="方正清刻本悦宋简体" panose="02000000000000000000" pitchFamily="2" charset="-122"/>
                <a:cs typeface="Times New Roman Bold" panose="02020503050405090304" charset="0"/>
              </a:rPr>
              <a:t>0.917 </a:t>
            </a:r>
            <a:r>
              <a:rPr sz="2400" smtClean="0">
                <a:latin typeface="Times New Roman Regular" panose="02020503050405090304" charset="0"/>
                <a:ea typeface="方正清刻本悦宋简体" panose="02000000000000000000" pitchFamily="2" charset="-122"/>
                <a:cs typeface="Times New Roman Regular" panose="02020503050405090304" charset="0"/>
              </a:rPr>
              <a:t>(</a:t>
            </a:r>
            <a:r>
              <a:rPr sz="1600" smtClean="0">
                <a:latin typeface="华文楷体" panose="02010600040101010101" charset="-122"/>
                <a:ea typeface="华文楷体" panose="02010600040101010101" charset="-122"/>
                <a:cs typeface="Times New Roman Regular" panose="02020503050405090304" charset="0"/>
              </a:rPr>
              <a:t>95%CI 0.906-0.928</a:t>
            </a:r>
            <a:r>
              <a:rPr sz="2400" smtClean="0">
                <a:latin typeface="Times New Roman Regular" panose="02020503050405090304" charset="0"/>
                <a:ea typeface="方正清刻本悦宋简体" panose="02000000000000000000" pitchFamily="2" charset="-122"/>
                <a:cs typeface="Times New Roman Regular" panose="02020503050405090304" charset="0"/>
              </a:rPr>
              <a:t>)</a:t>
            </a:r>
            <a:endParaRPr sz="2400" smtClean="0">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endParaRPr sz="2400" smtClean="0">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sz="2400" b="1" smtClean="0">
                <a:solidFill>
                  <a:srgbClr val="C00000"/>
                </a:solidFill>
                <a:latin typeface="Times New Roman Regular" panose="02020503050405090304" charset="0"/>
                <a:ea typeface="方正清刻本悦宋简体" panose="02000000000000000000" pitchFamily="2" charset="-122"/>
                <a:cs typeface="Times New Roman Regular" panose="02020503050405090304" charset="0"/>
              </a:rPr>
              <a:t>评估</a:t>
            </a:r>
            <a:r>
              <a:rPr lang="zh-CN" sz="2400" b="1" smtClean="0">
                <a:solidFill>
                  <a:srgbClr val="C00000"/>
                </a:solidFill>
                <a:latin typeface="Times New Roman Regular" panose="02020503050405090304" charset="0"/>
                <a:ea typeface="方正清刻本悦宋简体" panose="02000000000000000000" pitchFamily="2" charset="-122"/>
                <a:cs typeface="Times New Roman Regular" panose="02020503050405090304" charset="0"/>
              </a:rPr>
              <a:t>是否</a:t>
            </a:r>
            <a:r>
              <a:rPr sz="2400" b="1" smtClean="0">
                <a:solidFill>
                  <a:srgbClr val="C00000"/>
                </a:solidFill>
                <a:latin typeface="Times New Roman Regular" panose="02020503050405090304" charset="0"/>
                <a:ea typeface="方正清刻本悦宋简体" panose="02000000000000000000" pitchFamily="2" charset="-122"/>
                <a:cs typeface="Times New Roman Regular" panose="02020503050405090304" charset="0"/>
              </a:rPr>
              <a:t>过拟合</a:t>
            </a:r>
            <a:r>
              <a:rPr lang="zh-CN" sz="2400" smtClean="0">
                <a:latin typeface="Times New Roman Regular" panose="02020503050405090304" charset="0"/>
                <a:ea typeface="方正清刻本悦宋简体" panose="02000000000000000000" pitchFamily="2" charset="-122"/>
                <a:cs typeface="Times New Roman Regular" panose="02020503050405090304" charset="0"/>
              </a:rPr>
              <a:t>：</a:t>
            </a:r>
            <a:r>
              <a:rPr sz="2400" smtClean="0">
                <a:latin typeface="Times New Roman Regular" panose="02020503050405090304" charset="0"/>
                <a:ea typeface="方正清刻本悦宋简体" panose="02000000000000000000" pitchFamily="2" charset="-122"/>
                <a:cs typeface="Times New Roman Regular" panose="02020503050405090304" charset="0"/>
              </a:rPr>
              <a:t>对nomogram的ROC曲线进行Delong检验，结果显示训练队列与三个验证队列的ROC曲线差异无统计学意义，p值分别为</a:t>
            </a:r>
            <a:r>
              <a:rPr sz="2400" b="1" smtClean="0">
                <a:latin typeface="Times New Roman Bold" panose="02020503050405090304" charset="0"/>
                <a:ea typeface="方正清刻本悦宋简体" panose="02000000000000000000" pitchFamily="2" charset="-122"/>
                <a:cs typeface="Times New Roman Bold" panose="02020503050405090304" charset="0"/>
              </a:rPr>
              <a:t>0.4995</a:t>
            </a:r>
            <a:r>
              <a:rPr sz="2400" smtClean="0">
                <a:latin typeface="Times New Roman Regular" panose="02020503050405090304" charset="0"/>
                <a:ea typeface="方正清刻本悦宋简体" panose="02000000000000000000" pitchFamily="2" charset="-122"/>
                <a:cs typeface="Times New Roman Regular" panose="02020503050405090304" charset="0"/>
              </a:rPr>
              <a:t>、</a:t>
            </a:r>
            <a:r>
              <a:rPr sz="2400" b="1" smtClean="0">
                <a:latin typeface="Times New Roman Bold" panose="02020503050405090304" charset="0"/>
                <a:ea typeface="方正清刻本悦宋简体" panose="02000000000000000000" pitchFamily="2" charset="-122"/>
                <a:cs typeface="Times New Roman Bold" panose="02020503050405090304" charset="0"/>
              </a:rPr>
              <a:t>0.2948</a:t>
            </a:r>
            <a:r>
              <a:rPr sz="2400" smtClean="0">
                <a:latin typeface="Times New Roman Regular" panose="02020503050405090304" charset="0"/>
                <a:ea typeface="方正清刻本悦宋简体" panose="02000000000000000000" pitchFamily="2" charset="-122"/>
                <a:cs typeface="Times New Roman Regular" panose="02020503050405090304" charset="0"/>
              </a:rPr>
              <a:t>和</a:t>
            </a:r>
            <a:r>
              <a:rPr sz="2400" b="1" smtClean="0">
                <a:latin typeface="Times New Roman Bold" panose="02020503050405090304" charset="0"/>
                <a:ea typeface="方正清刻本悦宋简体" panose="02000000000000000000" pitchFamily="2" charset="-122"/>
                <a:cs typeface="Times New Roman Bold" panose="02020503050405090304" charset="0"/>
              </a:rPr>
              <a:t>0.2755</a:t>
            </a:r>
            <a:endParaRPr sz="2400" b="1" smtClean="0">
              <a:latin typeface="Times New Roman Bold" panose="02020503050405090304" charset="0"/>
              <a:ea typeface="方正清刻本悦宋简体" panose="02000000000000000000" pitchFamily="2" charset="-122"/>
              <a:cs typeface="Times New Roman Bold" panose="0202050305040509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p:tgtEl>
                                          <p:spTgt spid="8"/>
                                        </p:tgtEl>
                                        <p:attrNameLst>
                                          <p:attrName>ppt_y</p:attrName>
                                        </p:attrNameLst>
                                      </p:cBhvr>
                                      <p:tavLst>
                                        <p:tav tm="0">
                                          <p:val>
                                            <p:strVal val="#ppt_y-#ppt_h*1.125000"/>
                                          </p:val>
                                        </p:tav>
                                        <p:tav tm="100000">
                                          <p:val>
                                            <p:strVal val="#ppt_y"/>
                                          </p:val>
                                        </p:tav>
                                      </p:tavLst>
                                    </p:anim>
                                    <p:animEffect transition="in" filter="wipe(down)">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51440" y="5064125"/>
            <a:ext cx="1983740" cy="1647825"/>
          </a:xfrm>
          <a:prstGeom prst="rect">
            <a:avLst/>
          </a:prstGeom>
        </p:spPr>
      </p:pic>
      <p:sp>
        <p:nvSpPr>
          <p:cNvPr id="6" name="文本框 5"/>
          <p:cNvSpPr txBox="1"/>
          <p:nvPr/>
        </p:nvSpPr>
        <p:spPr>
          <a:xfrm>
            <a:off x="377190" y="0"/>
            <a:ext cx="8217535" cy="73723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R</a:t>
            </a:r>
            <a:r>
              <a:rPr lang="en-US" altLang="zh-CN"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OC</a:t>
            </a: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曲线</a:t>
            </a: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pic>
        <p:nvPicPr>
          <p:cNvPr id="5" name="图片 2" descr="E:\同步\work\紧急\1审稿_20180723_董迪_胃癌腹膜_Annals of Oncology\二审\figure\其他图\png图（方梦捷图像）\Supplementary Figure S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1209675" y="790575"/>
            <a:ext cx="10114915" cy="597281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51440" y="5064125"/>
            <a:ext cx="1983740" cy="1647825"/>
          </a:xfrm>
          <a:prstGeom prst="rect">
            <a:avLst/>
          </a:prstGeom>
        </p:spPr>
      </p:pic>
      <p:sp>
        <p:nvSpPr>
          <p:cNvPr id="8" name="文本框 7"/>
          <p:cNvSpPr txBox="1"/>
          <p:nvPr/>
        </p:nvSpPr>
        <p:spPr>
          <a:xfrm>
            <a:off x="191770" y="-426085"/>
            <a:ext cx="11334750" cy="1198880"/>
          </a:xfrm>
          <a:prstGeom prst="rect">
            <a:avLst/>
          </a:prstGeom>
          <a:noFill/>
        </p:spPr>
        <p:txBody>
          <a:bodyPr wrap="square" rtlCol="0">
            <a:spAutoFit/>
          </a:bodyPr>
          <a:p>
            <a:pPr indent="0">
              <a:lnSpc>
                <a:spcPct val="150000"/>
              </a:lnSpc>
              <a:buFont typeface="Wingdings" panose="05000000000000000000" charset="0"/>
              <a:buNone/>
            </a:pPr>
            <a:endParaRPr sz="24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sz="2400" smtClean="0">
                <a:latin typeface="Times New Roman Regular" panose="02020503050405090304" charset="0"/>
                <a:ea typeface="方正清刻本悦宋简体" panose="02000000000000000000" pitchFamily="2" charset="-122"/>
                <a:cs typeface="Times New Roman Regular" panose="02020503050405090304" charset="0"/>
              </a:rPr>
              <a:t>nomogram校准曲线显示</a:t>
            </a:r>
            <a:r>
              <a:rPr lang="zh-CN" sz="2400" smtClean="0">
                <a:latin typeface="Times New Roman Regular" panose="02020503050405090304" charset="0"/>
                <a:ea typeface="方正清刻本悦宋简体" panose="02000000000000000000" pitchFamily="2" charset="-122"/>
                <a:cs typeface="Times New Roman Regular" panose="02020503050405090304" charset="0"/>
              </a:rPr>
              <a:t>：</a:t>
            </a:r>
            <a:r>
              <a:rPr sz="2400" smtClean="0">
                <a:latin typeface="Times New Roman Regular" panose="02020503050405090304" charset="0"/>
                <a:ea typeface="方正清刻本悦宋简体" panose="02000000000000000000" pitchFamily="2" charset="-122"/>
                <a:cs typeface="Times New Roman Regular" panose="02020503050405090304" charset="0"/>
              </a:rPr>
              <a:t>预测与观察间有良好的一致性</a:t>
            </a:r>
            <a:endParaRPr sz="2400" smtClean="0">
              <a:latin typeface="Times New Roman Regular" panose="02020503050405090304" charset="0"/>
              <a:ea typeface="方正清刻本悦宋简体" panose="02000000000000000000" pitchFamily="2" charset="-122"/>
              <a:cs typeface="Times New Roman Regular" panose="02020503050405090304" charset="0"/>
            </a:endParaRPr>
          </a:p>
        </p:txBody>
      </p:sp>
      <p:pic>
        <p:nvPicPr>
          <p:cNvPr id="2" name="图片 1"/>
          <p:cNvPicPr>
            <a:picLocks noChangeAspect="1"/>
          </p:cNvPicPr>
          <p:nvPr/>
        </p:nvPicPr>
        <p:blipFill>
          <a:blip r:embed="rId2"/>
          <a:stretch>
            <a:fillRect/>
          </a:stretch>
        </p:blipFill>
        <p:spPr>
          <a:xfrm>
            <a:off x="900430" y="1001395"/>
            <a:ext cx="10987405" cy="543242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51440" y="5064125"/>
            <a:ext cx="1983740" cy="1647825"/>
          </a:xfrm>
          <a:prstGeom prst="rect">
            <a:avLst/>
          </a:prstGeom>
        </p:spPr>
      </p:pic>
      <p:sp>
        <p:nvSpPr>
          <p:cNvPr id="6" name="文本框 5"/>
          <p:cNvSpPr txBox="1"/>
          <p:nvPr/>
        </p:nvSpPr>
        <p:spPr>
          <a:xfrm>
            <a:off x="377190" y="0"/>
            <a:ext cx="8217535" cy="73723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Clinical use</a:t>
            </a: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8" name="文本框 7"/>
          <p:cNvSpPr txBox="1"/>
          <p:nvPr/>
        </p:nvSpPr>
        <p:spPr>
          <a:xfrm>
            <a:off x="781050" y="978535"/>
            <a:ext cx="4101465" cy="2491740"/>
          </a:xfrm>
          <a:prstGeom prst="rect">
            <a:avLst/>
          </a:prstGeom>
          <a:noFill/>
        </p:spPr>
        <p:txBody>
          <a:bodyPr wrap="square" rtlCol="0">
            <a:spAutoFit/>
          </a:bodyPr>
          <a:p>
            <a:pPr indent="0">
              <a:lnSpc>
                <a:spcPct val="150000"/>
              </a:lnSpc>
              <a:buFont typeface="Wingdings" panose="05000000000000000000" charset="0"/>
              <a:buNone/>
            </a:pP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决策曲线</a:t>
            </a:r>
            <a:endParaRPr sz="24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sz="2400" smtClean="0">
                <a:latin typeface="Times New Roman Regular" panose="02020503050405090304" charset="0"/>
                <a:ea typeface="方正清刻本悦宋简体" panose="02000000000000000000" pitchFamily="2" charset="-122"/>
                <a:cs typeface="Times New Roman Regular" panose="02020503050405090304" charset="0"/>
              </a:rPr>
              <a:t>比较nomogram、全腹腔镜和非腹腔镜方案的效益</a:t>
            </a:r>
            <a:endParaRPr sz="2400" smtClean="0">
              <a:latin typeface="Times New Roman Regular" panose="02020503050405090304" charset="0"/>
              <a:ea typeface="方正清刻本悦宋简体" panose="02000000000000000000" pitchFamily="2" charset="-122"/>
              <a:cs typeface="Times New Roman Regular" panose="02020503050405090304" charset="0"/>
            </a:endParaRPr>
          </a:p>
        </p:txBody>
      </p:sp>
      <p:pic>
        <p:nvPicPr>
          <p:cNvPr id="4" name="图片 3"/>
          <p:cNvPicPr>
            <a:picLocks noChangeAspect="1"/>
          </p:cNvPicPr>
          <p:nvPr/>
        </p:nvPicPr>
        <p:blipFill>
          <a:blip r:embed="rId2"/>
          <a:stretch>
            <a:fillRect/>
          </a:stretch>
        </p:blipFill>
        <p:spPr>
          <a:xfrm>
            <a:off x="4882515" y="597535"/>
            <a:ext cx="7094855" cy="5667375"/>
          </a:xfrm>
          <a:prstGeom prst="rect">
            <a:avLst/>
          </a:prstGeom>
        </p:spPr>
      </p:pic>
      <p:sp>
        <p:nvSpPr>
          <p:cNvPr id="2" name="文本框 1"/>
          <p:cNvSpPr txBox="1"/>
          <p:nvPr/>
        </p:nvSpPr>
        <p:spPr>
          <a:xfrm>
            <a:off x="11102975" y="4435475"/>
            <a:ext cx="411480" cy="368300"/>
          </a:xfrm>
          <a:prstGeom prst="rect">
            <a:avLst/>
          </a:prstGeom>
          <a:noFill/>
        </p:spPr>
        <p:txBody>
          <a:bodyPr wrap="none" rtlCol="0">
            <a:spAutoFit/>
          </a:bodyPr>
          <a:p>
            <a:r>
              <a:rPr lang="zh-CN" altLang="en-US"/>
              <a:t>阴</a:t>
            </a:r>
            <a:endParaRPr lang="zh-CN" altLang="en-US"/>
          </a:p>
        </p:txBody>
      </p:sp>
      <p:sp>
        <p:nvSpPr>
          <p:cNvPr id="5" name="文本框 4"/>
          <p:cNvSpPr txBox="1"/>
          <p:nvPr/>
        </p:nvSpPr>
        <p:spPr>
          <a:xfrm>
            <a:off x="6856095" y="4695825"/>
            <a:ext cx="411480" cy="368300"/>
          </a:xfrm>
          <a:prstGeom prst="rect">
            <a:avLst/>
          </a:prstGeom>
          <a:noFill/>
        </p:spPr>
        <p:txBody>
          <a:bodyPr wrap="none" rtlCol="0">
            <a:spAutoFit/>
          </a:bodyPr>
          <a:p>
            <a:r>
              <a:rPr lang="zh-CN" altLang="en-US"/>
              <a:t>阳</a:t>
            </a:r>
            <a:endParaRPr lang="zh-CN" altLang="en-US"/>
          </a:p>
        </p:txBody>
      </p:sp>
      <p:cxnSp>
        <p:nvCxnSpPr>
          <p:cNvPr id="7" name="直接连接符 6"/>
          <p:cNvCxnSpPr/>
          <p:nvPr/>
        </p:nvCxnSpPr>
        <p:spPr>
          <a:xfrm>
            <a:off x="7593330" y="2371725"/>
            <a:ext cx="25400" cy="3212465"/>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H="1">
            <a:off x="5850890" y="2371725"/>
            <a:ext cx="1767840" cy="0"/>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850890" y="4142105"/>
            <a:ext cx="1767840" cy="0"/>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5850890" y="5196205"/>
            <a:ext cx="1767840" cy="0"/>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51440" y="5064125"/>
            <a:ext cx="1983740" cy="1647825"/>
          </a:xfrm>
          <a:prstGeom prst="rect">
            <a:avLst/>
          </a:prstGeom>
        </p:spPr>
      </p:pic>
      <p:sp>
        <p:nvSpPr>
          <p:cNvPr id="2" name="文本框 1"/>
          <p:cNvSpPr txBox="1"/>
          <p:nvPr/>
        </p:nvSpPr>
        <p:spPr>
          <a:xfrm>
            <a:off x="208915" y="158750"/>
            <a:ext cx="3544570" cy="73723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Discussion</a:t>
            </a: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8" name="文本框 7"/>
          <p:cNvSpPr txBox="1"/>
          <p:nvPr/>
        </p:nvSpPr>
        <p:spPr>
          <a:xfrm>
            <a:off x="574040" y="270510"/>
            <a:ext cx="11335385" cy="5631180"/>
          </a:xfrm>
          <a:prstGeom prst="rect">
            <a:avLst/>
          </a:prstGeom>
          <a:noFill/>
        </p:spPr>
        <p:txBody>
          <a:bodyPr wrap="square" rtlCol="0">
            <a:spAutoFit/>
          </a:bodyPr>
          <a:p>
            <a:pPr indent="0">
              <a:lnSpc>
                <a:spcPct val="150000"/>
              </a:lnSpc>
              <a:buFont typeface="Wingdings" panose="05000000000000000000" charset="0"/>
              <a:buNone/>
            </a:pP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en-US" altLang="zh-CN" sz="2000" b="1" smtClean="0">
                <a:latin typeface="Times New Roman Regular" panose="02020503050405090304" charset="0"/>
                <a:ea typeface="方正清刻本悦宋简体" panose="02000000000000000000" pitchFamily="2" charset="-122"/>
                <a:cs typeface="Times New Roman Regular" panose="02020503050405090304" charset="0"/>
                <a:sym typeface="+mn-ea"/>
              </a:rPr>
              <a:t>1</a:t>
            </a:r>
            <a:r>
              <a:rPr lang="zh-CN" altLang="en-US" sz="2000" b="1" smtClean="0">
                <a:latin typeface="Times New Roman Regular" panose="02020503050405090304" charset="0"/>
                <a:ea typeface="方正清刻本悦宋简体" panose="02000000000000000000" pitchFamily="2" charset="-122"/>
                <a:cs typeface="Times New Roman Regular" panose="02020503050405090304" charset="0"/>
                <a:sym typeface="+mn-ea"/>
              </a:rPr>
              <a:t>）建立了一个基于CT表型和Lauren类型的放射学序列图来预测隐匿性PM。在AGC的个体化治疗方面，提出的nomogram在临床实践中有很大的应用潜力。</a:t>
            </a:r>
            <a:endParaRPr lang="zh-CN" altLang="en-US" sz="2000" b="1"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a:p>
            <a:pPr marL="457200" indent="-457200">
              <a:lnSpc>
                <a:spcPct val="150000"/>
              </a:lnSpc>
              <a:buFont typeface="Wingdings" panose="05000000000000000000" charset="0"/>
              <a:buChar char=""/>
            </a:pPr>
            <a:endParaRPr lang="zh-CN" altLang="en-US" sz="2000" b="1"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a:p>
            <a:pPr marL="457200" indent="-457200">
              <a:lnSpc>
                <a:spcPct val="150000"/>
              </a:lnSpc>
              <a:buFont typeface="Wingdings" panose="05000000000000000000" charset="0"/>
              <a:buChar char=""/>
            </a:pPr>
            <a:r>
              <a:rPr lang="en-US" altLang="zh-CN"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2</a:t>
            </a:r>
            <a:r>
              <a:rPr lang="zh-CN" altLang="en-US"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）隐匿性PM不仅与肿瘤本身有关，而且与其附近腹膜的表型也有关。</a:t>
            </a:r>
            <a:endParaRPr lang="zh-CN" altLang="en-US"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endParaRPr lang="zh-CN" altLang="en-US"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en-US" altLang="zh-CN"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3</a:t>
            </a:r>
            <a:r>
              <a:rPr lang="zh-CN" altLang="en-US"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）推测这些特征反映了腹膜微环境的临床前改变，乳斑区游离癌细胞的增殖，以及血管内皮生长因子驱动的腹膜血管生成，这可能是腹膜区异质性变化的原因。</a:t>
            </a:r>
            <a:endParaRPr lang="zh-CN" altLang="en-US"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原发性肿瘤的高XH_GLRLM_entropy与高PM可能性相关</a:t>
            </a:r>
            <a:r>
              <a:rPr lang="zh-CN" alt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a:t>
            </a:r>
            <a:r>
              <a:rPr 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反映了肿瘤的异质性</a:t>
            </a:r>
            <a:r>
              <a:rPr lang="zh-CN" alt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a:t>
            </a:r>
            <a:r>
              <a:rPr 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强度模式越复杂，肿瘤的异质性和侵袭性就越高，PM发生的可能性就越高。XO_H_mass的特征倾向于强调大的肿瘤，强度高，可以提供肿瘤的分期信息，对PM有较高的诊断意义。利用XL_H_energy和XL_GLCM_entropy这两个特征来反映腹膜的异质性。GLCM_entropy高的腹膜对肿瘤转移敏感，且均匀性低，异质性高。</a:t>
            </a:r>
            <a:endParaRPr lang="en-US" sz="24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51440" y="5064125"/>
            <a:ext cx="1983740" cy="1647825"/>
          </a:xfrm>
          <a:prstGeom prst="rect">
            <a:avLst/>
          </a:prstGeom>
        </p:spPr>
      </p:pic>
      <p:sp>
        <p:nvSpPr>
          <p:cNvPr id="2" name="文本框 1"/>
          <p:cNvSpPr txBox="1"/>
          <p:nvPr/>
        </p:nvSpPr>
        <p:spPr>
          <a:xfrm>
            <a:off x="208915" y="158750"/>
            <a:ext cx="3544570" cy="73723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800" b="1" smtClean="0">
                <a:latin typeface="Times New Roman Regular" panose="02020503050405090304" charset="0"/>
                <a:ea typeface="方正清刻本悦宋简体" panose="02000000000000000000" pitchFamily="2" charset="-122"/>
                <a:cs typeface="Times New Roman Regular" panose="02020503050405090304" charset="0"/>
                <a:sym typeface="+mn-ea"/>
              </a:rPr>
              <a:t>研究局限性</a:t>
            </a: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8" name="文本框 7"/>
          <p:cNvSpPr txBox="1"/>
          <p:nvPr/>
        </p:nvSpPr>
        <p:spPr>
          <a:xfrm>
            <a:off x="781050" y="895985"/>
            <a:ext cx="11335385" cy="4431030"/>
          </a:xfrm>
          <a:prstGeom prst="rect">
            <a:avLst/>
          </a:prstGeom>
          <a:noFill/>
        </p:spPr>
        <p:txBody>
          <a:bodyPr wrap="square" rtlCol="0">
            <a:spAutoFit/>
          </a:bodyPr>
          <a:p>
            <a:pPr indent="0">
              <a:lnSpc>
                <a:spcPct val="150000"/>
              </a:lnSpc>
              <a:buFont typeface="Wingdings" panose="05000000000000000000" charset="0"/>
              <a:buNone/>
            </a:pP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r>
              <a:rPr lang="en-US"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1</a:t>
            </a:r>
            <a:r>
              <a:rPr lang="zh-CN" altLang="en-US"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a:t>
            </a:r>
            <a:r>
              <a:rPr 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单片(2D)勾画出roi，可能</a:t>
            </a:r>
            <a:r>
              <a:rPr lang="zh-CN" alt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无法</a:t>
            </a:r>
            <a:r>
              <a:rPr 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代表整个肿瘤或腹膜</a:t>
            </a:r>
            <a:r>
              <a:rPr lang="zh-CN" alt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a:t>
            </a:r>
            <a:r>
              <a:rPr 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从二维图和三维图中提取的放射体特征可能会受到影响，特别是纹理特征。因此，整个肿瘤或腹膜的三维分析需要进一步研究。</a:t>
            </a:r>
            <a:endParaRPr 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endParaRPr 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r>
              <a:rPr lang="en-US"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2</a:t>
            </a:r>
            <a:r>
              <a:rPr lang="zh-CN" altLang="en-US"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a:t>
            </a:r>
            <a:r>
              <a:rPr 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nomogram中的Lauren类型根据内镜活检标本确定，但活检标本与手术标本之间的Lauren分类可能有轻微的不一致</a:t>
            </a:r>
            <a:r>
              <a:rPr lang="zh-CN" alt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a:t>
            </a:r>
            <a:r>
              <a:rPr 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也应加以研究。</a:t>
            </a:r>
            <a:endParaRPr 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endParaRPr 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r>
              <a:rPr lang="en-US"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3</a:t>
            </a:r>
            <a:r>
              <a:rPr lang="zh-CN" altLang="en-US"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a:t>
            </a:r>
            <a:r>
              <a:rPr 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回顾性数据集建立nomogram，</a:t>
            </a:r>
            <a:r>
              <a:rPr lang="en-US" sz="2000" smtClean="0">
                <a:latin typeface="Times New Roman Regular" panose="02020503050405090304" charset="0"/>
                <a:ea typeface="方正清刻本悦宋简体" panose="02000000000000000000" pitchFamily="2" charset="-122"/>
                <a:cs typeface="Times New Roman Regular" panose="02020503050405090304" charset="0"/>
                <a:sym typeface="+mn-ea"/>
              </a:rPr>
              <a:t>无法获得</a:t>
            </a:r>
            <a:r>
              <a:rPr 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一些</a:t>
            </a:r>
            <a:r>
              <a:rPr lang="en-US" sz="2000" smtClean="0">
                <a:latin typeface="Times New Roman Regular" panose="02020503050405090304" charset="0"/>
                <a:ea typeface="方正清刻本悦宋简体" panose="02000000000000000000" pitchFamily="2" charset="-122"/>
                <a:cs typeface="Times New Roman Regular" panose="02020503050405090304" charset="0"/>
                <a:sym typeface="+mn-ea"/>
              </a:rPr>
              <a:t>最初</a:t>
            </a:r>
            <a:r>
              <a:rPr 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临床因素，如CA125, HER-2，信息的准确性可能存在问题。</a:t>
            </a:r>
            <a:endParaRPr 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000994" y="-271226"/>
            <a:ext cx="5318155" cy="7129226"/>
          </a:xfrm>
          <a:prstGeom prst="rect">
            <a:avLst/>
          </a:prstGeom>
        </p:spPr>
      </p:pic>
      <p:sp>
        <p:nvSpPr>
          <p:cNvPr id="4" name="文本框 3"/>
          <p:cNvSpPr txBox="1"/>
          <p:nvPr/>
        </p:nvSpPr>
        <p:spPr>
          <a:xfrm>
            <a:off x="5385872" y="4836023"/>
            <a:ext cx="551815" cy="854041"/>
          </a:xfrm>
          <a:prstGeom prst="rect">
            <a:avLst/>
          </a:prstGeom>
          <a:noFill/>
        </p:spPr>
        <p:txBody>
          <a:bodyPr vert="eaVert" wrap="square" rtlCol="0">
            <a:spAutoFit/>
          </a:bodyPr>
          <a:lstStyle/>
          <a:p>
            <a:pPr algn="dist"/>
            <a:r>
              <a:rPr lang="zh-CN" altLang="en-US" sz="2400" smtClean="0">
                <a:solidFill>
                  <a:schemeClr val="bg1"/>
                </a:solidFill>
                <a:latin typeface="康熙字典體" pitchFamily="2" charset="-120"/>
                <a:ea typeface="康熙字典體" pitchFamily="2" charset="-120"/>
              </a:rPr>
              <a:t>讨论</a:t>
            </a:r>
            <a:endParaRPr lang="zh-CN" altLang="en-US" sz="2400" smtClean="0">
              <a:solidFill>
                <a:schemeClr val="bg1"/>
              </a:solidFill>
              <a:latin typeface="康熙字典體" pitchFamily="2" charset="-120"/>
              <a:ea typeface="康熙字典體" pitchFamily="2" charset="-120"/>
            </a:endParaRPr>
          </a:p>
        </p:txBody>
      </p:sp>
      <p:sp>
        <p:nvSpPr>
          <p:cNvPr id="5" name="farm_112762"/>
          <p:cNvSpPr>
            <a:spLocks noChangeAspect="1"/>
          </p:cNvSpPr>
          <p:nvPr/>
        </p:nvSpPr>
        <p:spPr bwMode="auto">
          <a:xfrm>
            <a:off x="5512117" y="5816615"/>
            <a:ext cx="297143" cy="292486"/>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 name="T74" fmla="*/ 372171 w 604011"/>
              <a:gd name="T75" fmla="*/ 372171 w 604011"/>
              <a:gd name="T76" fmla="*/ 372171 w 604011"/>
              <a:gd name="T77" fmla="*/ 372171 w 604011"/>
              <a:gd name="T78" fmla="*/ 372171 w 604011"/>
              <a:gd name="T79" fmla="*/ 372171 w 604011"/>
              <a:gd name="T80" fmla="*/ 372171 w 604011"/>
              <a:gd name="T81" fmla="*/ 372171 w 604011"/>
              <a:gd name="T82" fmla="*/ 372171 w 604011"/>
              <a:gd name="T83" fmla="*/ 372171 w 604011"/>
              <a:gd name="T84" fmla="*/ 372171 w 604011"/>
              <a:gd name="T85" fmla="*/ 372171 w 604011"/>
              <a:gd name="T86" fmla="*/ 372171 w 604011"/>
              <a:gd name="T87" fmla="*/ 372171 w 604011"/>
              <a:gd name="T88" fmla="*/ 372171 w 604011"/>
              <a:gd name="T89" fmla="*/ 372171 w 604011"/>
              <a:gd name="T90" fmla="*/ 372171 w 604011"/>
              <a:gd name="T91" fmla="*/ 372171 w 604011"/>
              <a:gd name="T92" fmla="*/ 372171 w 604011"/>
              <a:gd name="T93" fmla="*/ 372171 w 604011"/>
              <a:gd name="T94" fmla="*/ 372171 w 604011"/>
              <a:gd name="T95"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5" h="5033">
                <a:moveTo>
                  <a:pt x="5003" y="2169"/>
                </a:moveTo>
                <a:cubicBezTo>
                  <a:pt x="4900" y="1514"/>
                  <a:pt x="4549" y="939"/>
                  <a:pt x="4014" y="549"/>
                </a:cubicBezTo>
                <a:cubicBezTo>
                  <a:pt x="3479" y="158"/>
                  <a:pt x="2823" y="0"/>
                  <a:pt x="2169" y="102"/>
                </a:cubicBezTo>
                <a:cubicBezTo>
                  <a:pt x="1514" y="205"/>
                  <a:pt x="939" y="556"/>
                  <a:pt x="549" y="1091"/>
                </a:cubicBezTo>
                <a:cubicBezTo>
                  <a:pt x="158" y="1627"/>
                  <a:pt x="0" y="2282"/>
                  <a:pt x="102" y="2936"/>
                </a:cubicBezTo>
                <a:cubicBezTo>
                  <a:pt x="205" y="3591"/>
                  <a:pt x="556" y="4166"/>
                  <a:pt x="1091" y="4556"/>
                </a:cubicBezTo>
                <a:cubicBezTo>
                  <a:pt x="1520" y="4869"/>
                  <a:pt x="2026" y="5033"/>
                  <a:pt x="2547" y="5033"/>
                </a:cubicBezTo>
                <a:cubicBezTo>
                  <a:pt x="2676" y="5033"/>
                  <a:pt x="2806" y="5023"/>
                  <a:pt x="2936" y="5003"/>
                </a:cubicBezTo>
                <a:cubicBezTo>
                  <a:pt x="3591" y="4900"/>
                  <a:pt x="4166" y="4549"/>
                  <a:pt x="4556" y="4014"/>
                </a:cubicBezTo>
                <a:cubicBezTo>
                  <a:pt x="4947" y="3479"/>
                  <a:pt x="5105" y="2823"/>
                  <a:pt x="5003" y="2169"/>
                </a:cubicBezTo>
                <a:close/>
                <a:moveTo>
                  <a:pt x="4562" y="3482"/>
                </a:moveTo>
                <a:cubicBezTo>
                  <a:pt x="4396" y="3395"/>
                  <a:pt x="4047" y="3232"/>
                  <a:pt x="3521" y="3091"/>
                </a:cubicBezTo>
                <a:cubicBezTo>
                  <a:pt x="2860" y="2914"/>
                  <a:pt x="1782" y="2741"/>
                  <a:pt x="368" y="2905"/>
                </a:cubicBezTo>
                <a:cubicBezTo>
                  <a:pt x="367" y="2902"/>
                  <a:pt x="366" y="2898"/>
                  <a:pt x="366" y="2895"/>
                </a:cubicBezTo>
                <a:cubicBezTo>
                  <a:pt x="351" y="2802"/>
                  <a:pt x="343" y="2709"/>
                  <a:pt x="340" y="2616"/>
                </a:cubicBezTo>
                <a:cubicBezTo>
                  <a:pt x="508" y="2592"/>
                  <a:pt x="671" y="2573"/>
                  <a:pt x="829" y="2557"/>
                </a:cubicBezTo>
                <a:lnTo>
                  <a:pt x="829" y="2619"/>
                </a:lnTo>
                <a:cubicBezTo>
                  <a:pt x="829" y="2693"/>
                  <a:pt x="889" y="2753"/>
                  <a:pt x="963" y="2753"/>
                </a:cubicBezTo>
                <a:lnTo>
                  <a:pt x="3236" y="2753"/>
                </a:lnTo>
                <a:cubicBezTo>
                  <a:pt x="3289" y="2753"/>
                  <a:pt x="3336" y="2721"/>
                  <a:pt x="3357" y="2675"/>
                </a:cubicBezTo>
                <a:cubicBezTo>
                  <a:pt x="3445" y="2694"/>
                  <a:pt x="3527" y="2713"/>
                  <a:pt x="3604" y="2732"/>
                </a:cubicBezTo>
                <a:cubicBezTo>
                  <a:pt x="4168" y="2874"/>
                  <a:pt x="4536" y="3049"/>
                  <a:pt x="4690" y="3131"/>
                </a:cubicBezTo>
                <a:cubicBezTo>
                  <a:pt x="4658" y="3251"/>
                  <a:pt x="4615" y="3368"/>
                  <a:pt x="4562" y="3482"/>
                </a:cubicBezTo>
                <a:close/>
                <a:moveTo>
                  <a:pt x="4210" y="4020"/>
                </a:moveTo>
                <a:cubicBezTo>
                  <a:pt x="3983" y="3911"/>
                  <a:pt x="3583" y="3747"/>
                  <a:pt x="3019" y="3620"/>
                </a:cubicBezTo>
                <a:cubicBezTo>
                  <a:pt x="2250" y="3446"/>
                  <a:pt x="1414" y="3392"/>
                  <a:pt x="532" y="3459"/>
                </a:cubicBezTo>
                <a:cubicBezTo>
                  <a:pt x="490" y="3365"/>
                  <a:pt x="455" y="3267"/>
                  <a:pt x="426" y="3167"/>
                </a:cubicBezTo>
                <a:cubicBezTo>
                  <a:pt x="1778" y="3014"/>
                  <a:pt x="2807" y="3177"/>
                  <a:pt x="3439" y="3345"/>
                </a:cubicBezTo>
                <a:cubicBezTo>
                  <a:pt x="3944" y="3479"/>
                  <a:pt x="4281" y="3636"/>
                  <a:pt x="4435" y="3717"/>
                </a:cubicBezTo>
                <a:cubicBezTo>
                  <a:pt x="4406" y="3764"/>
                  <a:pt x="4374" y="3811"/>
                  <a:pt x="4341" y="3857"/>
                </a:cubicBezTo>
                <a:cubicBezTo>
                  <a:pt x="4300" y="3913"/>
                  <a:pt x="4256" y="3968"/>
                  <a:pt x="4210" y="4020"/>
                </a:cubicBezTo>
                <a:close/>
                <a:moveTo>
                  <a:pt x="3636" y="4484"/>
                </a:moveTo>
                <a:cubicBezTo>
                  <a:pt x="3629" y="4480"/>
                  <a:pt x="3623" y="4477"/>
                  <a:pt x="3616" y="4474"/>
                </a:cubicBezTo>
                <a:cubicBezTo>
                  <a:pt x="3046" y="4261"/>
                  <a:pt x="2113" y="4011"/>
                  <a:pt x="900" y="4025"/>
                </a:cubicBezTo>
                <a:cubicBezTo>
                  <a:pt x="814" y="3929"/>
                  <a:pt x="736" y="3826"/>
                  <a:pt x="669" y="3717"/>
                </a:cubicBezTo>
                <a:cubicBezTo>
                  <a:pt x="2381" y="3609"/>
                  <a:pt x="3524" y="4004"/>
                  <a:pt x="4009" y="4220"/>
                </a:cubicBezTo>
                <a:cubicBezTo>
                  <a:pt x="3894" y="4321"/>
                  <a:pt x="3769" y="4409"/>
                  <a:pt x="3636" y="4484"/>
                </a:cubicBezTo>
                <a:close/>
                <a:moveTo>
                  <a:pt x="1096" y="1754"/>
                </a:moveTo>
                <a:lnTo>
                  <a:pt x="2325" y="1754"/>
                </a:lnTo>
                <a:lnTo>
                  <a:pt x="2325" y="2486"/>
                </a:lnTo>
                <a:lnTo>
                  <a:pt x="1757" y="2486"/>
                </a:lnTo>
                <a:lnTo>
                  <a:pt x="1757" y="2335"/>
                </a:lnTo>
                <a:cubicBezTo>
                  <a:pt x="1757" y="2261"/>
                  <a:pt x="1697" y="2201"/>
                  <a:pt x="1624" y="2201"/>
                </a:cubicBezTo>
                <a:cubicBezTo>
                  <a:pt x="1550" y="2201"/>
                  <a:pt x="1490" y="2261"/>
                  <a:pt x="1490" y="2335"/>
                </a:cubicBezTo>
                <a:lnTo>
                  <a:pt x="1490" y="2486"/>
                </a:lnTo>
                <a:lnTo>
                  <a:pt x="1096" y="2486"/>
                </a:lnTo>
                <a:lnTo>
                  <a:pt x="1096" y="1754"/>
                </a:lnTo>
                <a:close/>
                <a:moveTo>
                  <a:pt x="3103" y="1857"/>
                </a:moveTo>
                <a:lnTo>
                  <a:pt x="3103" y="2486"/>
                </a:lnTo>
                <a:lnTo>
                  <a:pt x="2591" y="2486"/>
                </a:lnTo>
                <a:lnTo>
                  <a:pt x="2591" y="1775"/>
                </a:lnTo>
                <a:lnTo>
                  <a:pt x="2591" y="1678"/>
                </a:lnTo>
                <a:lnTo>
                  <a:pt x="2946" y="1803"/>
                </a:lnTo>
                <a:lnTo>
                  <a:pt x="3103" y="1857"/>
                </a:lnTo>
                <a:close/>
                <a:moveTo>
                  <a:pt x="1441" y="1487"/>
                </a:moveTo>
                <a:lnTo>
                  <a:pt x="1704" y="1366"/>
                </a:lnTo>
                <a:lnTo>
                  <a:pt x="2047" y="1487"/>
                </a:lnTo>
                <a:lnTo>
                  <a:pt x="1441" y="1487"/>
                </a:lnTo>
                <a:close/>
                <a:moveTo>
                  <a:pt x="3773" y="2501"/>
                </a:moveTo>
                <a:cubicBezTo>
                  <a:pt x="3994" y="2437"/>
                  <a:pt x="4326" y="2376"/>
                  <a:pt x="4760" y="2392"/>
                </a:cubicBezTo>
                <a:cubicBezTo>
                  <a:pt x="4772" y="2549"/>
                  <a:pt x="4767" y="2706"/>
                  <a:pt x="4746" y="2859"/>
                </a:cubicBezTo>
                <a:cubicBezTo>
                  <a:pt x="4564" y="2769"/>
                  <a:pt x="4238" y="2626"/>
                  <a:pt x="3773" y="2501"/>
                </a:cubicBezTo>
                <a:close/>
                <a:moveTo>
                  <a:pt x="764" y="1248"/>
                </a:moveTo>
                <a:cubicBezTo>
                  <a:pt x="1113" y="771"/>
                  <a:pt x="1626" y="457"/>
                  <a:pt x="2210" y="366"/>
                </a:cubicBezTo>
                <a:cubicBezTo>
                  <a:pt x="2326" y="348"/>
                  <a:pt x="2442" y="339"/>
                  <a:pt x="2557" y="339"/>
                </a:cubicBezTo>
                <a:cubicBezTo>
                  <a:pt x="3022" y="339"/>
                  <a:pt x="3474" y="485"/>
                  <a:pt x="3857" y="764"/>
                </a:cubicBezTo>
                <a:cubicBezTo>
                  <a:pt x="4311" y="1095"/>
                  <a:pt x="4616" y="1576"/>
                  <a:pt x="4724" y="2124"/>
                </a:cubicBezTo>
                <a:cubicBezTo>
                  <a:pt x="4651" y="2122"/>
                  <a:pt x="4581" y="2122"/>
                  <a:pt x="4514" y="2124"/>
                </a:cubicBezTo>
                <a:lnTo>
                  <a:pt x="4514" y="1713"/>
                </a:lnTo>
                <a:cubicBezTo>
                  <a:pt x="4514" y="1639"/>
                  <a:pt x="4455" y="1579"/>
                  <a:pt x="4381" y="1579"/>
                </a:cubicBezTo>
                <a:cubicBezTo>
                  <a:pt x="4307" y="1579"/>
                  <a:pt x="4248" y="1639"/>
                  <a:pt x="4248" y="1713"/>
                </a:cubicBezTo>
                <a:lnTo>
                  <a:pt x="4248" y="2140"/>
                </a:lnTo>
                <a:cubicBezTo>
                  <a:pt x="4233" y="2142"/>
                  <a:pt x="4220" y="2143"/>
                  <a:pt x="4206" y="2145"/>
                </a:cubicBezTo>
                <a:lnTo>
                  <a:pt x="4206" y="1779"/>
                </a:lnTo>
                <a:cubicBezTo>
                  <a:pt x="4206" y="1706"/>
                  <a:pt x="4146" y="1646"/>
                  <a:pt x="4073" y="1646"/>
                </a:cubicBezTo>
                <a:cubicBezTo>
                  <a:pt x="3999" y="1646"/>
                  <a:pt x="3939" y="1706"/>
                  <a:pt x="3939" y="1779"/>
                </a:cubicBezTo>
                <a:lnTo>
                  <a:pt x="3939" y="2186"/>
                </a:lnTo>
                <a:cubicBezTo>
                  <a:pt x="3651" y="2242"/>
                  <a:pt x="3459" y="2324"/>
                  <a:pt x="3369" y="2368"/>
                </a:cubicBezTo>
                <a:lnTo>
                  <a:pt x="3369" y="1951"/>
                </a:lnTo>
                <a:lnTo>
                  <a:pt x="3370" y="1951"/>
                </a:lnTo>
                <a:cubicBezTo>
                  <a:pt x="3384" y="1956"/>
                  <a:pt x="3399" y="1959"/>
                  <a:pt x="3414" y="1959"/>
                </a:cubicBezTo>
                <a:cubicBezTo>
                  <a:pt x="3469" y="1959"/>
                  <a:pt x="3520" y="1925"/>
                  <a:pt x="3540" y="1870"/>
                </a:cubicBezTo>
                <a:cubicBezTo>
                  <a:pt x="3564" y="1800"/>
                  <a:pt x="3527" y="1724"/>
                  <a:pt x="3458" y="1700"/>
                </a:cubicBezTo>
                <a:lnTo>
                  <a:pt x="1741" y="1097"/>
                </a:lnTo>
                <a:cubicBezTo>
                  <a:pt x="1708" y="1085"/>
                  <a:pt x="1673" y="1087"/>
                  <a:pt x="1641" y="1102"/>
                </a:cubicBezTo>
                <a:lnTo>
                  <a:pt x="763" y="1504"/>
                </a:lnTo>
                <a:cubicBezTo>
                  <a:pt x="696" y="1535"/>
                  <a:pt x="667" y="1614"/>
                  <a:pt x="697" y="1681"/>
                </a:cubicBezTo>
                <a:cubicBezTo>
                  <a:pt x="721" y="1734"/>
                  <a:pt x="775" y="1763"/>
                  <a:pt x="829" y="1758"/>
                </a:cubicBezTo>
                <a:lnTo>
                  <a:pt x="829" y="2289"/>
                </a:lnTo>
                <a:cubicBezTo>
                  <a:pt x="673" y="2304"/>
                  <a:pt x="513" y="2323"/>
                  <a:pt x="348" y="2346"/>
                </a:cubicBezTo>
                <a:cubicBezTo>
                  <a:pt x="384" y="1953"/>
                  <a:pt x="526" y="1576"/>
                  <a:pt x="764" y="1248"/>
                </a:cubicBezTo>
                <a:close/>
                <a:moveTo>
                  <a:pt x="2895" y="4739"/>
                </a:moveTo>
                <a:cubicBezTo>
                  <a:pt x="2311" y="4831"/>
                  <a:pt x="1726" y="4689"/>
                  <a:pt x="1248" y="4341"/>
                </a:cubicBezTo>
                <a:cubicBezTo>
                  <a:pt x="1227" y="4326"/>
                  <a:pt x="1207" y="4310"/>
                  <a:pt x="1186" y="4294"/>
                </a:cubicBezTo>
                <a:cubicBezTo>
                  <a:pt x="2071" y="4314"/>
                  <a:pt x="2783" y="4477"/>
                  <a:pt x="3286" y="4641"/>
                </a:cubicBezTo>
                <a:cubicBezTo>
                  <a:pt x="3160" y="4685"/>
                  <a:pt x="3029" y="4718"/>
                  <a:pt x="2895" y="4739"/>
                </a:cubicBezTo>
                <a:close/>
              </a:path>
            </a:pathLst>
          </a:custGeom>
          <a:solidFill>
            <a:srgbClr val="C9111A"/>
          </a:solidFill>
          <a:ln>
            <a:noFill/>
          </a:ln>
        </p:spPr>
        <p:txBody>
          <a:bodyPr/>
          <a:lstStyle/>
          <a:p>
            <a:endParaRPr lang="zh-CN" altLang="en-US">
              <a:solidFill>
                <a:schemeClr val="tx1">
                  <a:lumMod val="85000"/>
                  <a:lumOff val="15000"/>
                </a:schemeClr>
              </a:solidFill>
              <a:latin typeface="康熙字典體" pitchFamily="2" charset="-120"/>
              <a:ea typeface="康熙字典體" pitchFamily="2" charset="-120"/>
            </a:endParaRPr>
          </a:p>
        </p:txBody>
      </p:sp>
      <p:sp>
        <p:nvSpPr>
          <p:cNvPr id="6" name="文本框 5"/>
          <p:cNvSpPr txBox="1"/>
          <p:nvPr/>
        </p:nvSpPr>
        <p:spPr>
          <a:xfrm>
            <a:off x="5270817" y="1866900"/>
            <a:ext cx="2260283" cy="830997"/>
          </a:xfrm>
          <a:prstGeom prst="rect">
            <a:avLst/>
          </a:prstGeom>
          <a:noFill/>
        </p:spPr>
        <p:txBody>
          <a:bodyPr wrap="square" rtlCol="0">
            <a:spAutoFit/>
          </a:bodyPr>
          <a:lstStyle/>
          <a:p>
            <a:pPr lvl="0" algn="dist"/>
            <a:r>
              <a:rPr lang="zh-CN" altLang="en-US" sz="4800">
                <a:solidFill>
                  <a:prstClr val="white"/>
                </a:solidFill>
                <a:latin typeface="康熙字典體" pitchFamily="2" charset="-120"/>
                <a:ea typeface="康熙字典體" pitchFamily="2" charset="-120"/>
              </a:rPr>
              <a:t>第三章</a:t>
            </a:r>
            <a:endParaRPr lang="zh-CN" altLang="en-US" sz="4800">
              <a:solidFill>
                <a:prstClr val="white"/>
              </a:solidFill>
              <a:latin typeface="康熙字典體" pitchFamily="2" charset="-120"/>
              <a:ea typeface="康熙字典體" pitchFamily="2" charset="-12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75722" y="180892"/>
            <a:ext cx="4860599" cy="6858000"/>
          </a:xfrm>
          <a:prstGeom prst="rect">
            <a:avLst/>
          </a:prstGeom>
        </p:spPr>
      </p:pic>
      <p:sp>
        <p:nvSpPr>
          <p:cNvPr id="3" name="文本框 2"/>
          <p:cNvSpPr txBox="1"/>
          <p:nvPr/>
        </p:nvSpPr>
        <p:spPr>
          <a:xfrm>
            <a:off x="6096000" y="1695450"/>
            <a:ext cx="923330" cy="2209800"/>
          </a:xfrm>
          <a:prstGeom prst="rect">
            <a:avLst/>
          </a:prstGeom>
          <a:noFill/>
        </p:spPr>
        <p:txBody>
          <a:bodyPr vert="eaVert" wrap="square" rtlCol="0">
            <a:spAutoFit/>
          </a:bodyPr>
          <a:lstStyle/>
          <a:p>
            <a:r>
              <a:rPr lang="zh-CN" altLang="en-US" sz="4800" smtClean="0">
                <a:solidFill>
                  <a:schemeClr val="bg1"/>
                </a:solidFill>
                <a:latin typeface="康熙字典體" pitchFamily="2" charset="-120"/>
                <a:ea typeface="康熙字典體" pitchFamily="2" charset="-120"/>
              </a:rPr>
              <a:t>第一章</a:t>
            </a:r>
            <a:endParaRPr lang="zh-CN" altLang="en-US" sz="4800">
              <a:solidFill>
                <a:schemeClr val="bg1"/>
              </a:solidFill>
              <a:latin typeface="康熙字典體" pitchFamily="2" charset="-120"/>
              <a:ea typeface="康熙字典體" pitchFamily="2" charset="-120"/>
            </a:endParaRPr>
          </a:p>
        </p:txBody>
      </p:sp>
      <p:sp>
        <p:nvSpPr>
          <p:cNvPr id="5" name="文本框 4"/>
          <p:cNvSpPr txBox="1"/>
          <p:nvPr/>
        </p:nvSpPr>
        <p:spPr>
          <a:xfrm>
            <a:off x="5354207" y="5142498"/>
            <a:ext cx="551815" cy="854041"/>
          </a:xfrm>
          <a:prstGeom prst="rect">
            <a:avLst/>
          </a:prstGeom>
          <a:noFill/>
        </p:spPr>
        <p:txBody>
          <a:bodyPr vert="eaVert" wrap="square" rtlCol="0">
            <a:spAutoFit/>
          </a:bodyPr>
          <a:lstStyle/>
          <a:p>
            <a:pPr algn="dist"/>
            <a:r>
              <a:rPr lang="zh-CN" altLang="en-US" sz="2400" smtClean="0">
                <a:solidFill>
                  <a:schemeClr val="bg1"/>
                </a:solidFill>
                <a:latin typeface="康熙字典體" pitchFamily="2" charset="-120"/>
                <a:ea typeface="康熙字典體" pitchFamily="2" charset="-120"/>
              </a:rPr>
              <a:t>调研</a:t>
            </a:r>
            <a:endParaRPr lang="zh-CN" altLang="en-US" sz="2400" smtClean="0">
              <a:solidFill>
                <a:schemeClr val="bg1"/>
              </a:solidFill>
              <a:latin typeface="康熙字典體" pitchFamily="2" charset="-120"/>
              <a:ea typeface="康熙字典體" pitchFamily="2" charset="-120"/>
            </a:endParaRPr>
          </a:p>
        </p:txBody>
      </p:sp>
      <p:sp>
        <p:nvSpPr>
          <p:cNvPr id="6" name="farm_112762"/>
          <p:cNvSpPr>
            <a:spLocks noChangeAspect="1"/>
          </p:cNvSpPr>
          <p:nvPr/>
        </p:nvSpPr>
        <p:spPr bwMode="auto">
          <a:xfrm>
            <a:off x="5449139" y="6106430"/>
            <a:ext cx="297143" cy="292486"/>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 name="T74" fmla="*/ 372171 w 604011"/>
              <a:gd name="T75" fmla="*/ 372171 w 604011"/>
              <a:gd name="T76" fmla="*/ 372171 w 604011"/>
              <a:gd name="T77" fmla="*/ 372171 w 604011"/>
              <a:gd name="T78" fmla="*/ 372171 w 604011"/>
              <a:gd name="T79" fmla="*/ 372171 w 604011"/>
              <a:gd name="T80" fmla="*/ 372171 w 604011"/>
              <a:gd name="T81" fmla="*/ 372171 w 604011"/>
              <a:gd name="T82" fmla="*/ 372171 w 604011"/>
              <a:gd name="T83" fmla="*/ 372171 w 604011"/>
              <a:gd name="T84" fmla="*/ 372171 w 604011"/>
              <a:gd name="T85" fmla="*/ 372171 w 604011"/>
              <a:gd name="T86" fmla="*/ 372171 w 604011"/>
              <a:gd name="T87" fmla="*/ 372171 w 604011"/>
              <a:gd name="T88" fmla="*/ 372171 w 604011"/>
              <a:gd name="T89" fmla="*/ 372171 w 604011"/>
              <a:gd name="T90" fmla="*/ 372171 w 604011"/>
              <a:gd name="T91" fmla="*/ 372171 w 604011"/>
              <a:gd name="T92" fmla="*/ 372171 w 604011"/>
              <a:gd name="T93" fmla="*/ 372171 w 604011"/>
              <a:gd name="T94" fmla="*/ 372171 w 604011"/>
              <a:gd name="T95"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5" h="5033">
                <a:moveTo>
                  <a:pt x="5003" y="2169"/>
                </a:moveTo>
                <a:cubicBezTo>
                  <a:pt x="4900" y="1514"/>
                  <a:pt x="4549" y="939"/>
                  <a:pt x="4014" y="549"/>
                </a:cubicBezTo>
                <a:cubicBezTo>
                  <a:pt x="3479" y="158"/>
                  <a:pt x="2823" y="0"/>
                  <a:pt x="2169" y="102"/>
                </a:cubicBezTo>
                <a:cubicBezTo>
                  <a:pt x="1514" y="205"/>
                  <a:pt x="939" y="556"/>
                  <a:pt x="549" y="1091"/>
                </a:cubicBezTo>
                <a:cubicBezTo>
                  <a:pt x="158" y="1627"/>
                  <a:pt x="0" y="2282"/>
                  <a:pt x="102" y="2936"/>
                </a:cubicBezTo>
                <a:cubicBezTo>
                  <a:pt x="205" y="3591"/>
                  <a:pt x="556" y="4166"/>
                  <a:pt x="1091" y="4556"/>
                </a:cubicBezTo>
                <a:cubicBezTo>
                  <a:pt x="1520" y="4869"/>
                  <a:pt x="2026" y="5033"/>
                  <a:pt x="2547" y="5033"/>
                </a:cubicBezTo>
                <a:cubicBezTo>
                  <a:pt x="2676" y="5033"/>
                  <a:pt x="2806" y="5023"/>
                  <a:pt x="2936" y="5003"/>
                </a:cubicBezTo>
                <a:cubicBezTo>
                  <a:pt x="3591" y="4900"/>
                  <a:pt x="4166" y="4549"/>
                  <a:pt x="4556" y="4014"/>
                </a:cubicBezTo>
                <a:cubicBezTo>
                  <a:pt x="4947" y="3479"/>
                  <a:pt x="5105" y="2823"/>
                  <a:pt x="5003" y="2169"/>
                </a:cubicBezTo>
                <a:close/>
                <a:moveTo>
                  <a:pt x="4562" y="3482"/>
                </a:moveTo>
                <a:cubicBezTo>
                  <a:pt x="4396" y="3395"/>
                  <a:pt x="4047" y="3232"/>
                  <a:pt x="3521" y="3091"/>
                </a:cubicBezTo>
                <a:cubicBezTo>
                  <a:pt x="2860" y="2914"/>
                  <a:pt x="1782" y="2741"/>
                  <a:pt x="368" y="2905"/>
                </a:cubicBezTo>
                <a:cubicBezTo>
                  <a:pt x="367" y="2902"/>
                  <a:pt x="366" y="2898"/>
                  <a:pt x="366" y="2895"/>
                </a:cubicBezTo>
                <a:cubicBezTo>
                  <a:pt x="351" y="2802"/>
                  <a:pt x="343" y="2709"/>
                  <a:pt x="340" y="2616"/>
                </a:cubicBezTo>
                <a:cubicBezTo>
                  <a:pt x="508" y="2592"/>
                  <a:pt x="671" y="2573"/>
                  <a:pt x="829" y="2557"/>
                </a:cubicBezTo>
                <a:lnTo>
                  <a:pt x="829" y="2619"/>
                </a:lnTo>
                <a:cubicBezTo>
                  <a:pt x="829" y="2693"/>
                  <a:pt x="889" y="2753"/>
                  <a:pt x="963" y="2753"/>
                </a:cubicBezTo>
                <a:lnTo>
                  <a:pt x="3236" y="2753"/>
                </a:lnTo>
                <a:cubicBezTo>
                  <a:pt x="3289" y="2753"/>
                  <a:pt x="3336" y="2721"/>
                  <a:pt x="3357" y="2675"/>
                </a:cubicBezTo>
                <a:cubicBezTo>
                  <a:pt x="3445" y="2694"/>
                  <a:pt x="3527" y="2713"/>
                  <a:pt x="3604" y="2732"/>
                </a:cubicBezTo>
                <a:cubicBezTo>
                  <a:pt x="4168" y="2874"/>
                  <a:pt x="4536" y="3049"/>
                  <a:pt x="4690" y="3131"/>
                </a:cubicBezTo>
                <a:cubicBezTo>
                  <a:pt x="4658" y="3251"/>
                  <a:pt x="4615" y="3368"/>
                  <a:pt x="4562" y="3482"/>
                </a:cubicBezTo>
                <a:close/>
                <a:moveTo>
                  <a:pt x="4210" y="4020"/>
                </a:moveTo>
                <a:cubicBezTo>
                  <a:pt x="3983" y="3911"/>
                  <a:pt x="3583" y="3747"/>
                  <a:pt x="3019" y="3620"/>
                </a:cubicBezTo>
                <a:cubicBezTo>
                  <a:pt x="2250" y="3446"/>
                  <a:pt x="1414" y="3392"/>
                  <a:pt x="532" y="3459"/>
                </a:cubicBezTo>
                <a:cubicBezTo>
                  <a:pt x="490" y="3365"/>
                  <a:pt x="455" y="3267"/>
                  <a:pt x="426" y="3167"/>
                </a:cubicBezTo>
                <a:cubicBezTo>
                  <a:pt x="1778" y="3014"/>
                  <a:pt x="2807" y="3177"/>
                  <a:pt x="3439" y="3345"/>
                </a:cubicBezTo>
                <a:cubicBezTo>
                  <a:pt x="3944" y="3479"/>
                  <a:pt x="4281" y="3636"/>
                  <a:pt x="4435" y="3717"/>
                </a:cubicBezTo>
                <a:cubicBezTo>
                  <a:pt x="4406" y="3764"/>
                  <a:pt x="4374" y="3811"/>
                  <a:pt x="4341" y="3857"/>
                </a:cubicBezTo>
                <a:cubicBezTo>
                  <a:pt x="4300" y="3913"/>
                  <a:pt x="4256" y="3968"/>
                  <a:pt x="4210" y="4020"/>
                </a:cubicBezTo>
                <a:close/>
                <a:moveTo>
                  <a:pt x="3636" y="4484"/>
                </a:moveTo>
                <a:cubicBezTo>
                  <a:pt x="3629" y="4480"/>
                  <a:pt x="3623" y="4477"/>
                  <a:pt x="3616" y="4474"/>
                </a:cubicBezTo>
                <a:cubicBezTo>
                  <a:pt x="3046" y="4261"/>
                  <a:pt x="2113" y="4011"/>
                  <a:pt x="900" y="4025"/>
                </a:cubicBezTo>
                <a:cubicBezTo>
                  <a:pt x="814" y="3929"/>
                  <a:pt x="736" y="3826"/>
                  <a:pt x="669" y="3717"/>
                </a:cubicBezTo>
                <a:cubicBezTo>
                  <a:pt x="2381" y="3609"/>
                  <a:pt x="3524" y="4004"/>
                  <a:pt x="4009" y="4220"/>
                </a:cubicBezTo>
                <a:cubicBezTo>
                  <a:pt x="3894" y="4321"/>
                  <a:pt x="3769" y="4409"/>
                  <a:pt x="3636" y="4484"/>
                </a:cubicBezTo>
                <a:close/>
                <a:moveTo>
                  <a:pt x="1096" y="1754"/>
                </a:moveTo>
                <a:lnTo>
                  <a:pt x="2325" y="1754"/>
                </a:lnTo>
                <a:lnTo>
                  <a:pt x="2325" y="2486"/>
                </a:lnTo>
                <a:lnTo>
                  <a:pt x="1757" y="2486"/>
                </a:lnTo>
                <a:lnTo>
                  <a:pt x="1757" y="2335"/>
                </a:lnTo>
                <a:cubicBezTo>
                  <a:pt x="1757" y="2261"/>
                  <a:pt x="1697" y="2201"/>
                  <a:pt x="1624" y="2201"/>
                </a:cubicBezTo>
                <a:cubicBezTo>
                  <a:pt x="1550" y="2201"/>
                  <a:pt x="1490" y="2261"/>
                  <a:pt x="1490" y="2335"/>
                </a:cubicBezTo>
                <a:lnTo>
                  <a:pt x="1490" y="2486"/>
                </a:lnTo>
                <a:lnTo>
                  <a:pt x="1096" y="2486"/>
                </a:lnTo>
                <a:lnTo>
                  <a:pt x="1096" y="1754"/>
                </a:lnTo>
                <a:close/>
                <a:moveTo>
                  <a:pt x="3103" y="1857"/>
                </a:moveTo>
                <a:lnTo>
                  <a:pt x="3103" y="2486"/>
                </a:lnTo>
                <a:lnTo>
                  <a:pt x="2591" y="2486"/>
                </a:lnTo>
                <a:lnTo>
                  <a:pt x="2591" y="1775"/>
                </a:lnTo>
                <a:lnTo>
                  <a:pt x="2591" y="1678"/>
                </a:lnTo>
                <a:lnTo>
                  <a:pt x="2946" y="1803"/>
                </a:lnTo>
                <a:lnTo>
                  <a:pt x="3103" y="1857"/>
                </a:lnTo>
                <a:close/>
                <a:moveTo>
                  <a:pt x="1441" y="1487"/>
                </a:moveTo>
                <a:lnTo>
                  <a:pt x="1704" y="1366"/>
                </a:lnTo>
                <a:lnTo>
                  <a:pt x="2047" y="1487"/>
                </a:lnTo>
                <a:lnTo>
                  <a:pt x="1441" y="1487"/>
                </a:lnTo>
                <a:close/>
                <a:moveTo>
                  <a:pt x="3773" y="2501"/>
                </a:moveTo>
                <a:cubicBezTo>
                  <a:pt x="3994" y="2437"/>
                  <a:pt x="4326" y="2376"/>
                  <a:pt x="4760" y="2392"/>
                </a:cubicBezTo>
                <a:cubicBezTo>
                  <a:pt x="4772" y="2549"/>
                  <a:pt x="4767" y="2706"/>
                  <a:pt x="4746" y="2859"/>
                </a:cubicBezTo>
                <a:cubicBezTo>
                  <a:pt x="4564" y="2769"/>
                  <a:pt x="4238" y="2626"/>
                  <a:pt x="3773" y="2501"/>
                </a:cubicBezTo>
                <a:close/>
                <a:moveTo>
                  <a:pt x="764" y="1248"/>
                </a:moveTo>
                <a:cubicBezTo>
                  <a:pt x="1113" y="771"/>
                  <a:pt x="1626" y="457"/>
                  <a:pt x="2210" y="366"/>
                </a:cubicBezTo>
                <a:cubicBezTo>
                  <a:pt x="2326" y="348"/>
                  <a:pt x="2442" y="339"/>
                  <a:pt x="2557" y="339"/>
                </a:cubicBezTo>
                <a:cubicBezTo>
                  <a:pt x="3022" y="339"/>
                  <a:pt x="3474" y="485"/>
                  <a:pt x="3857" y="764"/>
                </a:cubicBezTo>
                <a:cubicBezTo>
                  <a:pt x="4311" y="1095"/>
                  <a:pt x="4616" y="1576"/>
                  <a:pt x="4724" y="2124"/>
                </a:cubicBezTo>
                <a:cubicBezTo>
                  <a:pt x="4651" y="2122"/>
                  <a:pt x="4581" y="2122"/>
                  <a:pt x="4514" y="2124"/>
                </a:cubicBezTo>
                <a:lnTo>
                  <a:pt x="4514" y="1713"/>
                </a:lnTo>
                <a:cubicBezTo>
                  <a:pt x="4514" y="1639"/>
                  <a:pt x="4455" y="1579"/>
                  <a:pt x="4381" y="1579"/>
                </a:cubicBezTo>
                <a:cubicBezTo>
                  <a:pt x="4307" y="1579"/>
                  <a:pt x="4248" y="1639"/>
                  <a:pt x="4248" y="1713"/>
                </a:cubicBezTo>
                <a:lnTo>
                  <a:pt x="4248" y="2140"/>
                </a:lnTo>
                <a:cubicBezTo>
                  <a:pt x="4233" y="2142"/>
                  <a:pt x="4220" y="2143"/>
                  <a:pt x="4206" y="2145"/>
                </a:cubicBezTo>
                <a:lnTo>
                  <a:pt x="4206" y="1779"/>
                </a:lnTo>
                <a:cubicBezTo>
                  <a:pt x="4206" y="1706"/>
                  <a:pt x="4146" y="1646"/>
                  <a:pt x="4073" y="1646"/>
                </a:cubicBezTo>
                <a:cubicBezTo>
                  <a:pt x="3999" y="1646"/>
                  <a:pt x="3939" y="1706"/>
                  <a:pt x="3939" y="1779"/>
                </a:cubicBezTo>
                <a:lnTo>
                  <a:pt x="3939" y="2186"/>
                </a:lnTo>
                <a:cubicBezTo>
                  <a:pt x="3651" y="2242"/>
                  <a:pt x="3459" y="2324"/>
                  <a:pt x="3369" y="2368"/>
                </a:cubicBezTo>
                <a:lnTo>
                  <a:pt x="3369" y="1951"/>
                </a:lnTo>
                <a:lnTo>
                  <a:pt x="3370" y="1951"/>
                </a:lnTo>
                <a:cubicBezTo>
                  <a:pt x="3384" y="1956"/>
                  <a:pt x="3399" y="1959"/>
                  <a:pt x="3414" y="1959"/>
                </a:cubicBezTo>
                <a:cubicBezTo>
                  <a:pt x="3469" y="1959"/>
                  <a:pt x="3520" y="1925"/>
                  <a:pt x="3540" y="1870"/>
                </a:cubicBezTo>
                <a:cubicBezTo>
                  <a:pt x="3564" y="1800"/>
                  <a:pt x="3527" y="1724"/>
                  <a:pt x="3458" y="1700"/>
                </a:cubicBezTo>
                <a:lnTo>
                  <a:pt x="1741" y="1097"/>
                </a:lnTo>
                <a:cubicBezTo>
                  <a:pt x="1708" y="1085"/>
                  <a:pt x="1673" y="1087"/>
                  <a:pt x="1641" y="1102"/>
                </a:cubicBezTo>
                <a:lnTo>
                  <a:pt x="763" y="1504"/>
                </a:lnTo>
                <a:cubicBezTo>
                  <a:pt x="696" y="1535"/>
                  <a:pt x="667" y="1614"/>
                  <a:pt x="697" y="1681"/>
                </a:cubicBezTo>
                <a:cubicBezTo>
                  <a:pt x="721" y="1734"/>
                  <a:pt x="775" y="1763"/>
                  <a:pt x="829" y="1758"/>
                </a:cubicBezTo>
                <a:lnTo>
                  <a:pt x="829" y="2289"/>
                </a:lnTo>
                <a:cubicBezTo>
                  <a:pt x="673" y="2304"/>
                  <a:pt x="513" y="2323"/>
                  <a:pt x="348" y="2346"/>
                </a:cubicBezTo>
                <a:cubicBezTo>
                  <a:pt x="384" y="1953"/>
                  <a:pt x="526" y="1576"/>
                  <a:pt x="764" y="1248"/>
                </a:cubicBezTo>
                <a:close/>
                <a:moveTo>
                  <a:pt x="2895" y="4739"/>
                </a:moveTo>
                <a:cubicBezTo>
                  <a:pt x="2311" y="4831"/>
                  <a:pt x="1726" y="4689"/>
                  <a:pt x="1248" y="4341"/>
                </a:cubicBezTo>
                <a:cubicBezTo>
                  <a:pt x="1227" y="4326"/>
                  <a:pt x="1207" y="4310"/>
                  <a:pt x="1186" y="4294"/>
                </a:cubicBezTo>
                <a:cubicBezTo>
                  <a:pt x="2071" y="4314"/>
                  <a:pt x="2783" y="4477"/>
                  <a:pt x="3286" y="4641"/>
                </a:cubicBezTo>
                <a:cubicBezTo>
                  <a:pt x="3160" y="4685"/>
                  <a:pt x="3029" y="4718"/>
                  <a:pt x="2895" y="4739"/>
                </a:cubicBezTo>
                <a:close/>
              </a:path>
            </a:pathLst>
          </a:custGeom>
          <a:solidFill>
            <a:srgbClr val="C9111A"/>
          </a:solidFill>
          <a:ln>
            <a:noFill/>
          </a:ln>
        </p:spPr>
        <p:txBody>
          <a:bodyPr/>
          <a:lstStyle/>
          <a:p>
            <a:endParaRPr lang="zh-CN" altLang="en-US">
              <a:solidFill>
                <a:schemeClr val="tx1">
                  <a:lumMod val="85000"/>
                  <a:lumOff val="15000"/>
                </a:schemeClr>
              </a:solidFill>
              <a:latin typeface="康熙字典體" pitchFamily="2" charset="-120"/>
              <a:ea typeface="康熙字典體" pitchFamily="2" charset="-12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51440" y="5064125"/>
            <a:ext cx="1983740" cy="1647825"/>
          </a:xfrm>
          <a:prstGeom prst="rect">
            <a:avLst/>
          </a:prstGeom>
        </p:spPr>
      </p:pic>
      <p:sp>
        <p:nvSpPr>
          <p:cNvPr id="2" name="文本框 1"/>
          <p:cNvSpPr txBox="1"/>
          <p:nvPr/>
        </p:nvSpPr>
        <p:spPr>
          <a:xfrm>
            <a:off x="501015" y="3680460"/>
            <a:ext cx="4731385" cy="73723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科研平台</a:t>
            </a:r>
            <a:r>
              <a:rPr lang="en-US" altLang="zh-CN"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a:t>
            </a: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研究</a:t>
            </a: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4" name="文本框 3"/>
          <p:cNvSpPr txBox="1"/>
          <p:nvPr/>
        </p:nvSpPr>
        <p:spPr>
          <a:xfrm>
            <a:off x="501015" y="1550035"/>
            <a:ext cx="3544570" cy="73723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启示</a:t>
            </a: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5" name="文本框 4"/>
          <p:cNvSpPr txBox="1"/>
          <p:nvPr/>
        </p:nvSpPr>
        <p:spPr>
          <a:xfrm>
            <a:off x="3536950" y="949960"/>
            <a:ext cx="9725660" cy="1938020"/>
          </a:xfrm>
          <a:prstGeom prst="rect">
            <a:avLst/>
          </a:prstGeom>
          <a:noFill/>
        </p:spPr>
        <p:txBody>
          <a:bodyPr wrap="square" rtlCol="0">
            <a:spAutoFit/>
          </a:bodyPr>
          <a:p>
            <a:pPr marL="457200" indent="-457200">
              <a:lnSpc>
                <a:spcPct val="150000"/>
              </a:lnSpc>
              <a:buFont typeface="Wingdings" panose="05000000000000000000" charset="0"/>
              <a:buChar char=""/>
            </a:pPr>
            <a:r>
              <a:rPr lang="en-US" altLang="zh-CN"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1</a:t>
            </a:r>
            <a:r>
              <a:rPr lang="zh-CN" alt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、数据：入组选择</a:t>
            </a:r>
            <a:endParaRPr lang="zh-CN" alt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en-US" altLang="zh-CN"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2</a:t>
            </a:r>
            <a:r>
              <a:rPr lang="zh-CN" alt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、分析流程</a:t>
            </a:r>
            <a:endParaRPr lang="zh-CN" alt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en-US" altLang="zh-CN"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3</a:t>
            </a:r>
            <a:r>
              <a:rPr lang="zh-CN" alt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、可视化图表</a:t>
            </a:r>
            <a:endParaRPr lang="zh-CN" alt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en-US" altLang="zh-CN"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4</a:t>
            </a:r>
            <a:r>
              <a:rPr lang="zh-CN" alt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、疾病研究：细化切入点</a:t>
            </a:r>
            <a:endParaRPr lang="zh-CN" alt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7" name="文本框 6"/>
          <p:cNvSpPr txBox="1"/>
          <p:nvPr/>
        </p:nvSpPr>
        <p:spPr>
          <a:xfrm>
            <a:off x="3796030" y="3240405"/>
            <a:ext cx="9725660" cy="2584450"/>
          </a:xfrm>
          <a:prstGeom prst="rect">
            <a:avLst/>
          </a:prstGeom>
          <a:noFill/>
        </p:spPr>
        <p:txBody>
          <a:bodyPr wrap="square" rtlCol="0">
            <a:spAutoFit/>
          </a:bodyPr>
          <a:p>
            <a:pPr marL="457200" indent="-457200">
              <a:lnSpc>
                <a:spcPct val="150000"/>
              </a:lnSpc>
              <a:buFont typeface="Wingdings" panose="05000000000000000000" charset="0"/>
              <a:buChar char=""/>
            </a:pPr>
            <a:r>
              <a:rPr lang="en-US" altLang="zh-CN"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1</a:t>
            </a:r>
            <a:r>
              <a:rPr lang="zh-CN" alt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、平台功能：</a:t>
            </a:r>
            <a:endParaRPr lang="zh-CN" alt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r>
              <a:rPr lang="zh-CN" alt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 </a:t>
            </a:r>
            <a:r>
              <a:rPr lang="zh-CN" altLang="en-US" sz="1600" smtClean="0">
                <a:solidFill>
                  <a:schemeClr val="tx1"/>
                </a:solidFill>
                <a:latin typeface="华文楷体" panose="02010600040101010101" charset="-122"/>
                <a:ea typeface="华文楷体" panose="02010600040101010101" charset="-122"/>
                <a:cs typeface="华文楷体" panose="02010600040101010101" charset="-122"/>
              </a:rPr>
              <a:t>     </a:t>
            </a:r>
            <a:r>
              <a:rPr lang="en-US" altLang="zh-CN" sz="1600" smtClean="0">
                <a:solidFill>
                  <a:schemeClr val="tx1"/>
                </a:solidFill>
                <a:latin typeface="华文楷体" panose="02010600040101010101" charset="-122"/>
                <a:ea typeface="华文楷体" panose="02010600040101010101" charset="-122"/>
                <a:cs typeface="华文楷体" panose="02010600040101010101" charset="-122"/>
              </a:rPr>
              <a:t>ROI</a:t>
            </a:r>
            <a:r>
              <a:rPr lang="zh-CN" altLang="en-US" sz="1600" smtClean="0">
                <a:solidFill>
                  <a:schemeClr val="tx1"/>
                </a:solidFill>
                <a:latin typeface="华文楷体" panose="02010600040101010101" charset="-122"/>
                <a:ea typeface="华文楷体" panose="02010600040101010101" charset="-122"/>
                <a:cs typeface="华文楷体" panose="02010600040101010101" charset="-122"/>
              </a:rPr>
              <a:t>勾画、组学特征提取和筛选</a:t>
            </a:r>
            <a:endParaRPr lang="zh-CN" altLang="en-US" sz="1600" smtClean="0">
              <a:solidFill>
                <a:schemeClr val="tx1"/>
              </a:solidFill>
              <a:latin typeface="华文楷体" panose="02010600040101010101" charset="-122"/>
              <a:ea typeface="华文楷体" panose="02010600040101010101" charset="-122"/>
              <a:cs typeface="华文楷体" panose="02010600040101010101" charset="-122"/>
            </a:endParaRPr>
          </a:p>
          <a:p>
            <a:pPr indent="0">
              <a:lnSpc>
                <a:spcPct val="150000"/>
              </a:lnSpc>
              <a:buFont typeface="Wingdings" panose="05000000000000000000" charset="0"/>
              <a:buNone/>
            </a:pPr>
            <a:r>
              <a:rPr lang="zh-CN" altLang="en-US" sz="1600" smtClean="0">
                <a:solidFill>
                  <a:schemeClr val="tx1"/>
                </a:solidFill>
                <a:latin typeface="华文楷体" panose="02010600040101010101" charset="-122"/>
                <a:ea typeface="华文楷体" panose="02010600040101010101" charset="-122"/>
                <a:cs typeface="华文楷体" panose="02010600040101010101" charset="-122"/>
              </a:rPr>
              <a:t>      单因素分析、多因素回归、</a:t>
            </a:r>
            <a:r>
              <a:rPr lang="en-US" altLang="zh-CN" sz="1600" smtClean="0">
                <a:solidFill>
                  <a:schemeClr val="tx1"/>
                </a:solidFill>
                <a:latin typeface="华文楷体" panose="02010600040101010101" charset="-122"/>
                <a:ea typeface="华文楷体" panose="02010600040101010101" charset="-122"/>
                <a:cs typeface="华文楷体" panose="02010600040101010101" charset="-122"/>
              </a:rPr>
              <a:t>lasso</a:t>
            </a:r>
            <a:r>
              <a:rPr lang="zh-CN" altLang="en-US" sz="1600" smtClean="0">
                <a:solidFill>
                  <a:schemeClr val="tx1"/>
                </a:solidFill>
                <a:latin typeface="华文楷体" panose="02010600040101010101" charset="-122"/>
                <a:ea typeface="华文楷体" panose="02010600040101010101" charset="-122"/>
                <a:cs typeface="华文楷体" panose="02010600040101010101" charset="-122"/>
              </a:rPr>
              <a:t>回归</a:t>
            </a:r>
            <a:endParaRPr lang="zh-CN" altLang="en-US" sz="1600" smtClean="0">
              <a:solidFill>
                <a:schemeClr val="tx1"/>
              </a:solidFill>
              <a:latin typeface="华文楷体" panose="02010600040101010101" charset="-122"/>
              <a:ea typeface="华文楷体" panose="02010600040101010101" charset="-122"/>
              <a:cs typeface="华文楷体" panose="02010600040101010101" charset="-122"/>
            </a:endParaRPr>
          </a:p>
          <a:p>
            <a:pPr indent="0">
              <a:lnSpc>
                <a:spcPct val="150000"/>
              </a:lnSpc>
              <a:buFont typeface="Wingdings" panose="05000000000000000000" charset="0"/>
              <a:buNone/>
            </a:pPr>
            <a:r>
              <a:rPr lang="zh-CN" altLang="en-US" sz="1600" smtClean="0">
                <a:solidFill>
                  <a:schemeClr val="tx1"/>
                </a:solidFill>
                <a:latin typeface="华文楷体" panose="02010600040101010101" charset="-122"/>
                <a:ea typeface="华文楷体" panose="02010600040101010101" charset="-122"/>
                <a:cs typeface="华文楷体" panose="02010600040101010101" charset="-122"/>
              </a:rPr>
              <a:t>     </a:t>
            </a:r>
            <a:r>
              <a:rPr lang="en-US" altLang="zh-CN" sz="1600" smtClean="0">
                <a:solidFill>
                  <a:schemeClr val="tx1"/>
                </a:solidFill>
                <a:latin typeface="华文楷体" panose="02010600040101010101" charset="-122"/>
                <a:ea typeface="华文楷体" panose="02010600040101010101" charset="-122"/>
                <a:cs typeface="华文楷体" panose="02010600040101010101" charset="-122"/>
              </a:rPr>
              <a:t>ROC</a:t>
            </a:r>
            <a:r>
              <a:rPr lang="zh-CN" altLang="en-US" sz="1600" smtClean="0">
                <a:solidFill>
                  <a:schemeClr val="tx1"/>
                </a:solidFill>
                <a:latin typeface="华文楷体" panose="02010600040101010101" charset="-122"/>
                <a:ea typeface="华文楷体" panose="02010600040101010101" charset="-122"/>
                <a:cs typeface="华文楷体" panose="02010600040101010101" charset="-122"/>
              </a:rPr>
              <a:t>曲线、决策曲线、</a:t>
            </a:r>
            <a:r>
              <a:rPr lang="en-US" altLang="zh-CN" sz="1600" smtClean="0">
                <a:solidFill>
                  <a:schemeClr val="tx1"/>
                </a:solidFill>
                <a:latin typeface="华文楷体" panose="02010600040101010101" charset="-122"/>
                <a:ea typeface="华文楷体" panose="02010600040101010101" charset="-122"/>
                <a:cs typeface="华文楷体" panose="02010600040101010101" charset="-122"/>
              </a:rPr>
              <a:t>AUC\</a:t>
            </a:r>
            <a:r>
              <a:rPr lang="zh-CN" altLang="en-US" sz="1600" smtClean="0">
                <a:solidFill>
                  <a:schemeClr val="tx1"/>
                </a:solidFill>
                <a:latin typeface="华文楷体" panose="02010600040101010101" charset="-122"/>
                <a:ea typeface="华文楷体" panose="02010600040101010101" charset="-122"/>
                <a:cs typeface="华文楷体" panose="02010600040101010101" charset="-122"/>
              </a:rPr>
              <a:t>特异性、敏感性、</a:t>
            </a:r>
            <a:r>
              <a:rPr lang="en-US" altLang="zh-CN" sz="1600" smtClean="0">
                <a:solidFill>
                  <a:schemeClr val="tx1"/>
                </a:solidFill>
                <a:latin typeface="华文楷体" panose="02010600040101010101" charset="-122"/>
                <a:ea typeface="华文楷体" panose="02010600040101010101" charset="-122"/>
                <a:cs typeface="华文楷体" panose="02010600040101010101" charset="-122"/>
              </a:rPr>
              <a:t>nomogram</a:t>
            </a:r>
            <a:endParaRPr lang="zh-CN" altLang="en-US" sz="1600" smtClean="0">
              <a:solidFill>
                <a:schemeClr val="tx1"/>
              </a:solidFill>
              <a:latin typeface="华文楷体" panose="02010600040101010101" charset="-122"/>
              <a:ea typeface="华文楷体" panose="02010600040101010101" charset="-122"/>
              <a:cs typeface="华文楷体" panose="02010600040101010101" charset="-122"/>
            </a:endParaRPr>
          </a:p>
          <a:p>
            <a:pPr indent="0">
              <a:lnSpc>
                <a:spcPct val="150000"/>
              </a:lnSpc>
              <a:buFont typeface="Wingdings" panose="05000000000000000000" charset="0"/>
              <a:buNone/>
            </a:pPr>
            <a:r>
              <a:rPr lang="zh-CN" altLang="en-US" sz="1600" smtClean="0">
                <a:solidFill>
                  <a:schemeClr val="tx1"/>
                </a:solidFill>
                <a:latin typeface="华文楷体" panose="02010600040101010101" charset="-122"/>
                <a:ea typeface="华文楷体" panose="02010600040101010101" charset="-122"/>
                <a:cs typeface="华文楷体" panose="02010600040101010101" charset="-122"/>
              </a:rPr>
              <a:t>     </a:t>
            </a:r>
            <a:r>
              <a:rPr lang="zh-CN" altLang="en-US" sz="1600" smtClean="0">
                <a:latin typeface="华文楷体" panose="02010600040101010101" charset="-122"/>
                <a:ea typeface="华文楷体" panose="02010600040101010101" charset="-122"/>
                <a:cs typeface="华文楷体" panose="02010600040101010101" charset="-122"/>
                <a:sym typeface="+mn-ea"/>
              </a:rPr>
              <a:t>机器学习模型、深度学习网络、</a:t>
            </a:r>
            <a:r>
              <a:rPr lang="zh-CN" altLang="en-US" sz="1600" smtClean="0">
                <a:solidFill>
                  <a:schemeClr val="tx1"/>
                </a:solidFill>
                <a:latin typeface="华文楷体" panose="02010600040101010101" charset="-122"/>
                <a:ea typeface="华文楷体" panose="02010600040101010101" charset="-122"/>
                <a:cs typeface="华文楷体" panose="02010600040101010101" charset="-122"/>
              </a:rPr>
              <a:t>DeLong检验</a:t>
            </a:r>
            <a:endParaRPr lang="zh-CN" alt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en-US" altLang="zh-CN"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2</a:t>
            </a:r>
            <a:r>
              <a:rPr lang="zh-CN" alt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、研究方向</a:t>
            </a:r>
            <a:endParaRPr lang="zh-CN" altLang="en-US" sz="2000"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pic>
        <p:nvPicPr>
          <p:cNvPr id="9" name="图片 8"/>
          <p:cNvPicPr>
            <a:picLocks noChangeAspect="1"/>
          </p:cNvPicPr>
          <p:nvPr/>
        </p:nvPicPr>
        <p:blipFill>
          <a:blip r:embed="rId2"/>
          <a:stretch>
            <a:fillRect/>
          </a:stretch>
        </p:blipFill>
        <p:spPr>
          <a:xfrm>
            <a:off x="6656705" y="5428615"/>
            <a:ext cx="2068830" cy="1384300"/>
          </a:xfrm>
          <a:prstGeom prst="rect">
            <a:avLst/>
          </a:prstGeom>
        </p:spPr>
      </p:pic>
      <p:sp>
        <p:nvSpPr>
          <p:cNvPr id="10" name="右箭头 9"/>
          <p:cNvSpPr/>
          <p:nvPr/>
        </p:nvSpPr>
        <p:spPr>
          <a:xfrm>
            <a:off x="2227580" y="1691005"/>
            <a:ext cx="800100" cy="685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695700" y="4064000"/>
            <a:ext cx="5372100" cy="698500"/>
          </a:xfrm>
          <a:prstGeom prst="rect">
            <a:avLst/>
          </a:prstGeom>
          <a:noFill/>
        </p:spPr>
        <p:txBody>
          <a:bodyPr wrap="square" rtlCol="0">
            <a:spAutoFit/>
          </a:bodyPr>
          <a:lstStyle/>
          <a:p>
            <a:endParaRPr lang="zh-CN" altLang="en-US"/>
          </a:p>
        </p:txBody>
      </p:sp>
      <p:sp>
        <p:nvSpPr>
          <p:cNvPr id="8" name="矩形 7"/>
          <p:cNvSpPr/>
          <p:nvPr/>
        </p:nvSpPr>
        <p:spPr>
          <a:xfrm>
            <a:off x="1038435" y="1793240"/>
            <a:ext cx="1589619" cy="3895725"/>
          </a:xfrm>
          <a:prstGeom prst="rect">
            <a:avLst/>
          </a:prstGeom>
          <a:noFill/>
          <a:ln w="2857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文本框 8"/>
          <p:cNvSpPr txBox="1"/>
          <p:nvPr/>
        </p:nvSpPr>
        <p:spPr>
          <a:xfrm>
            <a:off x="1233080" y="2068195"/>
            <a:ext cx="1200329" cy="3124200"/>
          </a:xfrm>
          <a:prstGeom prst="rect">
            <a:avLst/>
          </a:prstGeom>
          <a:noFill/>
        </p:spPr>
        <p:txBody>
          <a:bodyPr vert="eaVert" wrap="square" rtlCol="0">
            <a:spAutoFit/>
          </a:bodyPr>
          <a:lstStyle/>
          <a:p>
            <a:pPr algn="dist"/>
            <a:r>
              <a:rPr lang="zh-CN" altLang="en-US" sz="6600" smtClean="0">
                <a:latin typeface="康熙字典體" pitchFamily="2" charset="-120"/>
                <a:ea typeface="康熙字典體" pitchFamily="2" charset="-120"/>
              </a:rPr>
              <a:t>谢谢</a:t>
            </a:r>
            <a:endParaRPr lang="zh-CN" altLang="en-US" sz="6600">
              <a:latin typeface="康熙字典體" pitchFamily="2" charset="-120"/>
              <a:ea typeface="康熙字典體" pitchFamily="2" charset="-120"/>
            </a:endParaRPr>
          </a:p>
        </p:txBody>
      </p:sp>
      <p:sp>
        <p:nvSpPr>
          <p:cNvPr id="12" name="farm_112762"/>
          <p:cNvSpPr>
            <a:spLocks noChangeAspect="1"/>
          </p:cNvSpPr>
          <p:nvPr/>
        </p:nvSpPr>
        <p:spPr bwMode="auto">
          <a:xfrm>
            <a:off x="1528191" y="3330229"/>
            <a:ext cx="609685" cy="600132"/>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 name="T74" fmla="*/ 372171 w 604011"/>
              <a:gd name="T75" fmla="*/ 372171 w 604011"/>
              <a:gd name="T76" fmla="*/ 372171 w 604011"/>
              <a:gd name="T77" fmla="*/ 372171 w 604011"/>
              <a:gd name="T78" fmla="*/ 372171 w 604011"/>
              <a:gd name="T79" fmla="*/ 372171 w 604011"/>
              <a:gd name="T80" fmla="*/ 372171 w 604011"/>
              <a:gd name="T81" fmla="*/ 372171 w 604011"/>
              <a:gd name="T82" fmla="*/ 372171 w 604011"/>
              <a:gd name="T83" fmla="*/ 372171 w 604011"/>
              <a:gd name="T84" fmla="*/ 372171 w 604011"/>
              <a:gd name="T85" fmla="*/ 372171 w 604011"/>
              <a:gd name="T86" fmla="*/ 372171 w 604011"/>
              <a:gd name="T87" fmla="*/ 372171 w 604011"/>
              <a:gd name="T88" fmla="*/ 372171 w 604011"/>
              <a:gd name="T89" fmla="*/ 372171 w 604011"/>
              <a:gd name="T90" fmla="*/ 372171 w 604011"/>
              <a:gd name="T91" fmla="*/ 372171 w 604011"/>
              <a:gd name="T92" fmla="*/ 372171 w 604011"/>
              <a:gd name="T93" fmla="*/ 372171 w 604011"/>
              <a:gd name="T94" fmla="*/ 372171 w 604011"/>
              <a:gd name="T95"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5" h="5033">
                <a:moveTo>
                  <a:pt x="5003" y="2169"/>
                </a:moveTo>
                <a:cubicBezTo>
                  <a:pt x="4900" y="1514"/>
                  <a:pt x="4549" y="939"/>
                  <a:pt x="4014" y="549"/>
                </a:cubicBezTo>
                <a:cubicBezTo>
                  <a:pt x="3479" y="158"/>
                  <a:pt x="2823" y="0"/>
                  <a:pt x="2169" y="102"/>
                </a:cubicBezTo>
                <a:cubicBezTo>
                  <a:pt x="1514" y="205"/>
                  <a:pt x="939" y="556"/>
                  <a:pt x="549" y="1091"/>
                </a:cubicBezTo>
                <a:cubicBezTo>
                  <a:pt x="158" y="1627"/>
                  <a:pt x="0" y="2282"/>
                  <a:pt x="102" y="2936"/>
                </a:cubicBezTo>
                <a:cubicBezTo>
                  <a:pt x="205" y="3591"/>
                  <a:pt x="556" y="4166"/>
                  <a:pt x="1091" y="4556"/>
                </a:cubicBezTo>
                <a:cubicBezTo>
                  <a:pt x="1520" y="4869"/>
                  <a:pt x="2026" y="5033"/>
                  <a:pt x="2547" y="5033"/>
                </a:cubicBezTo>
                <a:cubicBezTo>
                  <a:pt x="2676" y="5033"/>
                  <a:pt x="2806" y="5023"/>
                  <a:pt x="2936" y="5003"/>
                </a:cubicBezTo>
                <a:cubicBezTo>
                  <a:pt x="3591" y="4900"/>
                  <a:pt x="4166" y="4549"/>
                  <a:pt x="4556" y="4014"/>
                </a:cubicBezTo>
                <a:cubicBezTo>
                  <a:pt x="4947" y="3479"/>
                  <a:pt x="5105" y="2823"/>
                  <a:pt x="5003" y="2169"/>
                </a:cubicBezTo>
                <a:close/>
                <a:moveTo>
                  <a:pt x="4562" y="3482"/>
                </a:moveTo>
                <a:cubicBezTo>
                  <a:pt x="4396" y="3395"/>
                  <a:pt x="4047" y="3232"/>
                  <a:pt x="3521" y="3091"/>
                </a:cubicBezTo>
                <a:cubicBezTo>
                  <a:pt x="2860" y="2914"/>
                  <a:pt x="1782" y="2741"/>
                  <a:pt x="368" y="2905"/>
                </a:cubicBezTo>
                <a:cubicBezTo>
                  <a:pt x="367" y="2902"/>
                  <a:pt x="366" y="2898"/>
                  <a:pt x="366" y="2895"/>
                </a:cubicBezTo>
                <a:cubicBezTo>
                  <a:pt x="351" y="2802"/>
                  <a:pt x="343" y="2709"/>
                  <a:pt x="340" y="2616"/>
                </a:cubicBezTo>
                <a:cubicBezTo>
                  <a:pt x="508" y="2592"/>
                  <a:pt x="671" y="2573"/>
                  <a:pt x="829" y="2557"/>
                </a:cubicBezTo>
                <a:lnTo>
                  <a:pt x="829" y="2619"/>
                </a:lnTo>
                <a:cubicBezTo>
                  <a:pt x="829" y="2693"/>
                  <a:pt x="889" y="2753"/>
                  <a:pt x="963" y="2753"/>
                </a:cubicBezTo>
                <a:lnTo>
                  <a:pt x="3236" y="2753"/>
                </a:lnTo>
                <a:cubicBezTo>
                  <a:pt x="3289" y="2753"/>
                  <a:pt x="3336" y="2721"/>
                  <a:pt x="3357" y="2675"/>
                </a:cubicBezTo>
                <a:cubicBezTo>
                  <a:pt x="3445" y="2694"/>
                  <a:pt x="3527" y="2713"/>
                  <a:pt x="3604" y="2732"/>
                </a:cubicBezTo>
                <a:cubicBezTo>
                  <a:pt x="4168" y="2874"/>
                  <a:pt x="4536" y="3049"/>
                  <a:pt x="4690" y="3131"/>
                </a:cubicBezTo>
                <a:cubicBezTo>
                  <a:pt x="4658" y="3251"/>
                  <a:pt x="4615" y="3368"/>
                  <a:pt x="4562" y="3482"/>
                </a:cubicBezTo>
                <a:close/>
                <a:moveTo>
                  <a:pt x="4210" y="4020"/>
                </a:moveTo>
                <a:cubicBezTo>
                  <a:pt x="3983" y="3911"/>
                  <a:pt x="3583" y="3747"/>
                  <a:pt x="3019" y="3620"/>
                </a:cubicBezTo>
                <a:cubicBezTo>
                  <a:pt x="2250" y="3446"/>
                  <a:pt x="1414" y="3392"/>
                  <a:pt x="532" y="3459"/>
                </a:cubicBezTo>
                <a:cubicBezTo>
                  <a:pt x="490" y="3365"/>
                  <a:pt x="455" y="3267"/>
                  <a:pt x="426" y="3167"/>
                </a:cubicBezTo>
                <a:cubicBezTo>
                  <a:pt x="1778" y="3014"/>
                  <a:pt x="2807" y="3177"/>
                  <a:pt x="3439" y="3345"/>
                </a:cubicBezTo>
                <a:cubicBezTo>
                  <a:pt x="3944" y="3479"/>
                  <a:pt x="4281" y="3636"/>
                  <a:pt x="4435" y="3717"/>
                </a:cubicBezTo>
                <a:cubicBezTo>
                  <a:pt x="4406" y="3764"/>
                  <a:pt x="4374" y="3811"/>
                  <a:pt x="4341" y="3857"/>
                </a:cubicBezTo>
                <a:cubicBezTo>
                  <a:pt x="4300" y="3913"/>
                  <a:pt x="4256" y="3968"/>
                  <a:pt x="4210" y="4020"/>
                </a:cubicBezTo>
                <a:close/>
                <a:moveTo>
                  <a:pt x="3636" y="4484"/>
                </a:moveTo>
                <a:cubicBezTo>
                  <a:pt x="3629" y="4480"/>
                  <a:pt x="3623" y="4477"/>
                  <a:pt x="3616" y="4474"/>
                </a:cubicBezTo>
                <a:cubicBezTo>
                  <a:pt x="3046" y="4261"/>
                  <a:pt x="2113" y="4011"/>
                  <a:pt x="900" y="4025"/>
                </a:cubicBezTo>
                <a:cubicBezTo>
                  <a:pt x="814" y="3929"/>
                  <a:pt x="736" y="3826"/>
                  <a:pt x="669" y="3717"/>
                </a:cubicBezTo>
                <a:cubicBezTo>
                  <a:pt x="2381" y="3609"/>
                  <a:pt x="3524" y="4004"/>
                  <a:pt x="4009" y="4220"/>
                </a:cubicBezTo>
                <a:cubicBezTo>
                  <a:pt x="3894" y="4321"/>
                  <a:pt x="3769" y="4409"/>
                  <a:pt x="3636" y="4484"/>
                </a:cubicBezTo>
                <a:close/>
                <a:moveTo>
                  <a:pt x="1096" y="1754"/>
                </a:moveTo>
                <a:lnTo>
                  <a:pt x="2325" y="1754"/>
                </a:lnTo>
                <a:lnTo>
                  <a:pt x="2325" y="2486"/>
                </a:lnTo>
                <a:lnTo>
                  <a:pt x="1757" y="2486"/>
                </a:lnTo>
                <a:lnTo>
                  <a:pt x="1757" y="2335"/>
                </a:lnTo>
                <a:cubicBezTo>
                  <a:pt x="1757" y="2261"/>
                  <a:pt x="1697" y="2201"/>
                  <a:pt x="1624" y="2201"/>
                </a:cubicBezTo>
                <a:cubicBezTo>
                  <a:pt x="1550" y="2201"/>
                  <a:pt x="1490" y="2261"/>
                  <a:pt x="1490" y="2335"/>
                </a:cubicBezTo>
                <a:lnTo>
                  <a:pt x="1490" y="2486"/>
                </a:lnTo>
                <a:lnTo>
                  <a:pt x="1096" y="2486"/>
                </a:lnTo>
                <a:lnTo>
                  <a:pt x="1096" y="1754"/>
                </a:lnTo>
                <a:close/>
                <a:moveTo>
                  <a:pt x="3103" y="1857"/>
                </a:moveTo>
                <a:lnTo>
                  <a:pt x="3103" y="2486"/>
                </a:lnTo>
                <a:lnTo>
                  <a:pt x="2591" y="2486"/>
                </a:lnTo>
                <a:lnTo>
                  <a:pt x="2591" y="1775"/>
                </a:lnTo>
                <a:lnTo>
                  <a:pt x="2591" y="1678"/>
                </a:lnTo>
                <a:lnTo>
                  <a:pt x="2946" y="1803"/>
                </a:lnTo>
                <a:lnTo>
                  <a:pt x="3103" y="1857"/>
                </a:lnTo>
                <a:close/>
                <a:moveTo>
                  <a:pt x="1441" y="1487"/>
                </a:moveTo>
                <a:lnTo>
                  <a:pt x="1704" y="1366"/>
                </a:lnTo>
                <a:lnTo>
                  <a:pt x="2047" y="1487"/>
                </a:lnTo>
                <a:lnTo>
                  <a:pt x="1441" y="1487"/>
                </a:lnTo>
                <a:close/>
                <a:moveTo>
                  <a:pt x="3773" y="2501"/>
                </a:moveTo>
                <a:cubicBezTo>
                  <a:pt x="3994" y="2437"/>
                  <a:pt x="4326" y="2376"/>
                  <a:pt x="4760" y="2392"/>
                </a:cubicBezTo>
                <a:cubicBezTo>
                  <a:pt x="4772" y="2549"/>
                  <a:pt x="4767" y="2706"/>
                  <a:pt x="4746" y="2859"/>
                </a:cubicBezTo>
                <a:cubicBezTo>
                  <a:pt x="4564" y="2769"/>
                  <a:pt x="4238" y="2626"/>
                  <a:pt x="3773" y="2501"/>
                </a:cubicBezTo>
                <a:close/>
                <a:moveTo>
                  <a:pt x="764" y="1248"/>
                </a:moveTo>
                <a:cubicBezTo>
                  <a:pt x="1113" y="771"/>
                  <a:pt x="1626" y="457"/>
                  <a:pt x="2210" y="366"/>
                </a:cubicBezTo>
                <a:cubicBezTo>
                  <a:pt x="2326" y="348"/>
                  <a:pt x="2442" y="339"/>
                  <a:pt x="2557" y="339"/>
                </a:cubicBezTo>
                <a:cubicBezTo>
                  <a:pt x="3022" y="339"/>
                  <a:pt x="3474" y="485"/>
                  <a:pt x="3857" y="764"/>
                </a:cubicBezTo>
                <a:cubicBezTo>
                  <a:pt x="4311" y="1095"/>
                  <a:pt x="4616" y="1576"/>
                  <a:pt x="4724" y="2124"/>
                </a:cubicBezTo>
                <a:cubicBezTo>
                  <a:pt x="4651" y="2122"/>
                  <a:pt x="4581" y="2122"/>
                  <a:pt x="4514" y="2124"/>
                </a:cubicBezTo>
                <a:lnTo>
                  <a:pt x="4514" y="1713"/>
                </a:lnTo>
                <a:cubicBezTo>
                  <a:pt x="4514" y="1639"/>
                  <a:pt x="4455" y="1579"/>
                  <a:pt x="4381" y="1579"/>
                </a:cubicBezTo>
                <a:cubicBezTo>
                  <a:pt x="4307" y="1579"/>
                  <a:pt x="4248" y="1639"/>
                  <a:pt x="4248" y="1713"/>
                </a:cubicBezTo>
                <a:lnTo>
                  <a:pt x="4248" y="2140"/>
                </a:lnTo>
                <a:cubicBezTo>
                  <a:pt x="4233" y="2142"/>
                  <a:pt x="4220" y="2143"/>
                  <a:pt x="4206" y="2145"/>
                </a:cubicBezTo>
                <a:lnTo>
                  <a:pt x="4206" y="1779"/>
                </a:lnTo>
                <a:cubicBezTo>
                  <a:pt x="4206" y="1706"/>
                  <a:pt x="4146" y="1646"/>
                  <a:pt x="4073" y="1646"/>
                </a:cubicBezTo>
                <a:cubicBezTo>
                  <a:pt x="3999" y="1646"/>
                  <a:pt x="3939" y="1706"/>
                  <a:pt x="3939" y="1779"/>
                </a:cubicBezTo>
                <a:lnTo>
                  <a:pt x="3939" y="2186"/>
                </a:lnTo>
                <a:cubicBezTo>
                  <a:pt x="3651" y="2242"/>
                  <a:pt x="3459" y="2324"/>
                  <a:pt x="3369" y="2368"/>
                </a:cubicBezTo>
                <a:lnTo>
                  <a:pt x="3369" y="1951"/>
                </a:lnTo>
                <a:lnTo>
                  <a:pt x="3370" y="1951"/>
                </a:lnTo>
                <a:cubicBezTo>
                  <a:pt x="3384" y="1956"/>
                  <a:pt x="3399" y="1959"/>
                  <a:pt x="3414" y="1959"/>
                </a:cubicBezTo>
                <a:cubicBezTo>
                  <a:pt x="3469" y="1959"/>
                  <a:pt x="3520" y="1925"/>
                  <a:pt x="3540" y="1870"/>
                </a:cubicBezTo>
                <a:cubicBezTo>
                  <a:pt x="3564" y="1800"/>
                  <a:pt x="3527" y="1724"/>
                  <a:pt x="3458" y="1700"/>
                </a:cubicBezTo>
                <a:lnTo>
                  <a:pt x="1741" y="1097"/>
                </a:lnTo>
                <a:cubicBezTo>
                  <a:pt x="1708" y="1085"/>
                  <a:pt x="1673" y="1087"/>
                  <a:pt x="1641" y="1102"/>
                </a:cubicBezTo>
                <a:lnTo>
                  <a:pt x="763" y="1504"/>
                </a:lnTo>
                <a:cubicBezTo>
                  <a:pt x="696" y="1535"/>
                  <a:pt x="667" y="1614"/>
                  <a:pt x="697" y="1681"/>
                </a:cubicBezTo>
                <a:cubicBezTo>
                  <a:pt x="721" y="1734"/>
                  <a:pt x="775" y="1763"/>
                  <a:pt x="829" y="1758"/>
                </a:cubicBezTo>
                <a:lnTo>
                  <a:pt x="829" y="2289"/>
                </a:lnTo>
                <a:cubicBezTo>
                  <a:pt x="673" y="2304"/>
                  <a:pt x="513" y="2323"/>
                  <a:pt x="348" y="2346"/>
                </a:cubicBezTo>
                <a:cubicBezTo>
                  <a:pt x="384" y="1953"/>
                  <a:pt x="526" y="1576"/>
                  <a:pt x="764" y="1248"/>
                </a:cubicBezTo>
                <a:close/>
                <a:moveTo>
                  <a:pt x="2895" y="4739"/>
                </a:moveTo>
                <a:cubicBezTo>
                  <a:pt x="2311" y="4831"/>
                  <a:pt x="1726" y="4689"/>
                  <a:pt x="1248" y="4341"/>
                </a:cubicBezTo>
                <a:cubicBezTo>
                  <a:pt x="1227" y="4326"/>
                  <a:pt x="1207" y="4310"/>
                  <a:pt x="1186" y="4294"/>
                </a:cubicBezTo>
                <a:cubicBezTo>
                  <a:pt x="2071" y="4314"/>
                  <a:pt x="2783" y="4477"/>
                  <a:pt x="3286" y="4641"/>
                </a:cubicBezTo>
                <a:cubicBezTo>
                  <a:pt x="3160" y="4685"/>
                  <a:pt x="3029" y="4718"/>
                  <a:pt x="2895" y="4739"/>
                </a:cubicBezTo>
                <a:close/>
              </a:path>
            </a:pathLst>
          </a:custGeom>
          <a:solidFill>
            <a:srgbClr val="C9111A"/>
          </a:solidFill>
          <a:ln>
            <a:noFill/>
          </a:ln>
        </p:spPr>
        <p:txBody>
          <a:bodyPr/>
          <a:lstStyle/>
          <a:p>
            <a:endParaRPr lang="zh-CN" altLang="en-US">
              <a:solidFill>
                <a:schemeClr val="tx1">
                  <a:lumMod val="85000"/>
                  <a:lumOff val="15000"/>
                </a:schemeClr>
              </a:solidFill>
              <a:latin typeface="康熙字典體" pitchFamily="2" charset="-120"/>
              <a:ea typeface="康熙字典體" pitchFamily="2" charset="-12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2206625" y="1316990"/>
            <a:ext cx="8325485" cy="1383665"/>
          </a:xfrm>
          <a:prstGeom prst="rect">
            <a:avLst/>
          </a:prstGeom>
          <a:noFill/>
        </p:spPr>
        <p:txBody>
          <a:bodyPr wrap="square" rtlCol="0">
            <a:spAutoFit/>
          </a:bodyPr>
          <a:p>
            <a:pPr>
              <a:lnSpc>
                <a:spcPct val="150000"/>
              </a:lnSpc>
            </a:pPr>
            <a:r>
              <a:rPr lang="en-US" altLang="zh-CN" sz="2800" smtClean="0">
                <a:solidFill>
                  <a:schemeClr val="bg2">
                    <a:lumMod val="50000"/>
                  </a:schemeClr>
                </a:solidFill>
                <a:latin typeface="方正清刻本悦宋简体" panose="02000000000000000000" pitchFamily="2" charset="-122"/>
                <a:ea typeface="方正清刻本悦宋简体" panose="02000000000000000000" pitchFamily="2" charset="-122"/>
              </a:rPr>
              <a:t>radiomics</a:t>
            </a:r>
            <a:r>
              <a:rPr lang="zh-CN" altLang="en-US" sz="2800" smtClean="0">
                <a:solidFill>
                  <a:schemeClr val="bg2">
                    <a:lumMod val="50000"/>
                  </a:schemeClr>
                </a:solidFill>
                <a:latin typeface="方正清刻本悦宋简体" panose="02000000000000000000" pitchFamily="2" charset="-122"/>
                <a:ea typeface="方正清刻本悦宋简体" panose="02000000000000000000" pitchFamily="2" charset="-122"/>
              </a:rPr>
              <a:t>：</a:t>
            </a:r>
            <a:r>
              <a:rPr lang="en-US" altLang="zh-CN" sz="2800" smtClean="0">
                <a:solidFill>
                  <a:schemeClr val="bg2">
                    <a:lumMod val="50000"/>
                  </a:schemeClr>
                </a:solidFill>
                <a:latin typeface="方正清刻本悦宋简体" panose="02000000000000000000" pitchFamily="2" charset="-122"/>
                <a:ea typeface="方正清刻本悦宋简体" panose="02000000000000000000" pitchFamily="2" charset="-122"/>
              </a:rPr>
              <a:t>1935 </a:t>
            </a:r>
            <a:endParaRPr lang="en-US" altLang="zh-CN" sz="2800" smtClean="0">
              <a:solidFill>
                <a:schemeClr val="bg2">
                  <a:lumMod val="50000"/>
                </a:schemeClr>
              </a:solidFill>
              <a:latin typeface="方正清刻本悦宋简体" panose="02000000000000000000" pitchFamily="2" charset="-122"/>
              <a:ea typeface="方正清刻本悦宋简体" panose="02000000000000000000" pitchFamily="2" charset="-122"/>
            </a:endParaRPr>
          </a:p>
          <a:p>
            <a:pPr>
              <a:lnSpc>
                <a:spcPct val="150000"/>
              </a:lnSpc>
            </a:pPr>
            <a:r>
              <a:rPr lang="en-US" altLang="zh-CN" sz="2800" smtClean="0">
                <a:solidFill>
                  <a:schemeClr val="bg2">
                    <a:lumMod val="50000"/>
                  </a:schemeClr>
                </a:solidFill>
                <a:latin typeface="方正清刻本悦宋简体" panose="02000000000000000000" pitchFamily="2" charset="-122"/>
                <a:ea typeface="方正清刻本悦宋简体" panose="02000000000000000000" pitchFamily="2" charset="-122"/>
              </a:rPr>
              <a:t>     (2018-2020)</a:t>
            </a:r>
            <a:endParaRPr lang="en-US" altLang="zh-CN" sz="2800" smtClean="0">
              <a:solidFill>
                <a:schemeClr val="bg2">
                  <a:lumMod val="50000"/>
                </a:schemeClr>
              </a:solidFill>
              <a:latin typeface="方正清刻本悦宋简体" panose="02000000000000000000" pitchFamily="2" charset="-122"/>
              <a:ea typeface="方正清刻本悦宋简体" panose="02000000000000000000" pitchFamily="2" charset="-122"/>
            </a:endParaRPr>
          </a:p>
        </p:txBody>
      </p:sp>
      <p:sp>
        <p:nvSpPr>
          <p:cNvPr id="16" name="文本框 15"/>
          <p:cNvSpPr txBox="1"/>
          <p:nvPr/>
        </p:nvSpPr>
        <p:spPr>
          <a:xfrm>
            <a:off x="4835525" y="358140"/>
            <a:ext cx="5215890" cy="706755"/>
          </a:xfrm>
          <a:prstGeom prst="rect">
            <a:avLst/>
          </a:prstGeom>
          <a:noFill/>
        </p:spPr>
        <p:txBody>
          <a:bodyPr wrap="square" rtlCol="0">
            <a:spAutoFit/>
          </a:bodyPr>
          <a:p>
            <a:r>
              <a:rPr lang="en-US" altLang="zh-CN" sz="4000" b="1" smtClean="0">
                <a:solidFill>
                  <a:srgbClr val="C00000"/>
                </a:solidFill>
                <a:latin typeface="方正清刻本悦宋简体" panose="02000000000000000000" pitchFamily="2" charset="-122"/>
                <a:ea typeface="方正清刻本悦宋简体" panose="02000000000000000000" pitchFamily="2" charset="-122"/>
              </a:rPr>
              <a:t>Pubmed</a:t>
            </a:r>
            <a:r>
              <a:rPr lang="zh-CN" altLang="en-US" sz="4000" b="1" smtClean="0">
                <a:solidFill>
                  <a:srgbClr val="C00000"/>
                </a:solidFill>
                <a:latin typeface="方正清刻本悦宋简体" panose="02000000000000000000" pitchFamily="2" charset="-122"/>
                <a:ea typeface="方正清刻本悦宋简体" panose="02000000000000000000" pitchFamily="2" charset="-122"/>
              </a:rPr>
              <a:t>检索</a:t>
            </a:r>
            <a:endParaRPr lang="zh-CN" altLang="en-US" sz="4000" b="1" smtClean="0">
              <a:solidFill>
                <a:srgbClr val="C00000"/>
              </a:solidFill>
              <a:latin typeface="方正清刻本悦宋简体" panose="02000000000000000000" pitchFamily="2" charset="-122"/>
              <a:ea typeface="方正清刻本悦宋简体" panose="02000000000000000000" pitchFamily="2" charset="-122"/>
            </a:endParaRPr>
          </a:p>
        </p:txBody>
      </p:sp>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0800000">
            <a:off x="-90805" y="4278630"/>
            <a:ext cx="2297430" cy="2712085"/>
          </a:xfrm>
          <a:prstGeom prst="rect">
            <a:avLst/>
          </a:prstGeom>
        </p:spPr>
      </p:pic>
      <p:graphicFrame>
        <p:nvGraphicFramePr>
          <p:cNvPr id="0" name="表格 -1"/>
          <p:cNvGraphicFramePr/>
          <p:nvPr>
            <p:custDataLst>
              <p:tags r:id="rId2"/>
            </p:custDataLst>
          </p:nvPr>
        </p:nvGraphicFramePr>
        <p:xfrm>
          <a:off x="3550920" y="3867150"/>
          <a:ext cx="6266815" cy="2602865"/>
        </p:xfrm>
        <a:graphic>
          <a:graphicData uri="http://schemas.openxmlformats.org/drawingml/2006/table">
            <a:tbl>
              <a:tblPr firstRow="1" bandRow="1">
                <a:tableStyleId>{5940675A-B579-460E-94D1-54222C63F5DA}</a:tableStyleId>
              </a:tblPr>
              <a:tblGrid>
                <a:gridCol w="1268095"/>
                <a:gridCol w="2127250"/>
                <a:gridCol w="2871470"/>
              </a:tblGrid>
              <a:tr h="621665">
                <a:tc>
                  <a:txBody>
                    <a:bodyPr/>
                    <a:p>
                      <a:pPr indent="0" algn="ctr">
                        <a:buNone/>
                      </a:pPr>
                      <a:r>
                        <a:rPr lang="zh-CN" altLang="en-US" sz="2400" b="1">
                          <a:latin typeface="Calibri" panose="020F0302020204030204" charset="0"/>
                          <a:cs typeface="Calibri" panose="020F0302020204030204" charset="0"/>
                        </a:rPr>
                        <a:t>序号</a:t>
                      </a:r>
                      <a:endParaRPr lang="zh-CN" altLang="en-US" sz="2400" b="1">
                        <a:latin typeface="Calibri" panose="020F0302020204030204" charset="0"/>
                        <a:ea typeface="Calibri" panose="020F0302020204030204" charset="0"/>
                        <a:cs typeface="Calibri" panose="020F0302020204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2400" b="1">
                          <a:latin typeface="Calibri" panose="020F0302020204030204" charset="0"/>
                          <a:cs typeface="Calibri" panose="020F0302020204030204" charset="0"/>
                        </a:rPr>
                        <a:t>IF</a:t>
                      </a:r>
                      <a:endParaRPr lang="en-US" altLang="zh-CN" sz="2400" b="1">
                        <a:latin typeface="Calibri" panose="020F0302020204030204" charset="0"/>
                        <a:cs typeface="Calibri" panose="020F0302020204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2400" b="1">
                          <a:latin typeface="Calibri" panose="020F0302020204030204" charset="0"/>
                          <a:cs typeface="Calibri" panose="020F0302020204030204" charset="0"/>
                        </a:rPr>
                        <a:t>文献</a:t>
                      </a:r>
                      <a:endParaRPr lang="zh-CN" altLang="en-US" sz="2400" b="1">
                        <a:latin typeface="Calibri" panose="020F0302020204030204" charset="0"/>
                        <a:cs typeface="Calibri" panose="020F0302020204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0855">
                <a:tc>
                  <a:txBody>
                    <a:bodyPr/>
                    <a:p>
                      <a:pPr indent="0" algn="ctr">
                        <a:buNone/>
                      </a:pPr>
                      <a:r>
                        <a:rPr lang="en-US" altLang="zh-CN" sz="2000" b="0">
                          <a:latin typeface="Calibri" panose="020F0302020204030204" charset="0"/>
                          <a:cs typeface="Calibri" panose="020F0302020204030204" charset="0"/>
                        </a:rPr>
                        <a:t>1</a:t>
                      </a:r>
                      <a:endParaRPr lang="en-US" altLang="zh-CN" sz="2000" b="0">
                        <a:latin typeface="Calibri" panose="020F0302020204030204" charset="0"/>
                        <a:ea typeface="Calibri" panose="020F0302020204030204" charset="0"/>
                        <a:cs typeface="Calibri" panose="020F0302020204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2000" b="0">
                          <a:latin typeface="Calibri" panose="020F0302020204030204" charset="0"/>
                          <a:cs typeface="Calibri" panose="020F0302020204030204" charset="0"/>
                        </a:rPr>
                        <a:t>&gt;20</a:t>
                      </a:r>
                      <a:endParaRPr lang="en-US" altLang="zh-CN" sz="2000" b="0">
                        <a:latin typeface="Calibri" panose="020F0302020204030204" charset="0"/>
                        <a:ea typeface="Calibri" panose="020F0302020204030204" charset="0"/>
                        <a:cs typeface="Calibri" panose="020F0302020204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2000" b="0">
                          <a:latin typeface="Calibri" panose="020F0302020204030204" charset="0"/>
                          <a:cs typeface="Calibri" panose="020F0302020204030204" charset="0"/>
                        </a:rPr>
                        <a:t>7</a:t>
                      </a:r>
                      <a:endParaRPr lang="en-US" altLang="zh-CN" sz="2000" b="0">
                        <a:latin typeface="Calibri" panose="020F0302020204030204" charset="0"/>
                        <a:ea typeface="Calibri" panose="020F0302020204030204" charset="0"/>
                        <a:cs typeface="Calibri" panose="020F0302020204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1490">
                <a:tc>
                  <a:txBody>
                    <a:bodyPr/>
                    <a:p>
                      <a:pPr indent="0" algn="ctr">
                        <a:buNone/>
                      </a:pPr>
                      <a:r>
                        <a:rPr lang="en-US" altLang="zh-CN" sz="2000" b="0">
                          <a:latin typeface="Calibri" panose="020F0302020204030204" charset="0"/>
                          <a:cs typeface="Calibri" panose="020F0302020204030204" charset="0"/>
                        </a:rPr>
                        <a:t>2</a:t>
                      </a:r>
                      <a:endParaRPr lang="en-US" altLang="zh-CN" sz="2000" b="0">
                        <a:latin typeface="Calibri" panose="020F0302020204030204" charset="0"/>
                        <a:ea typeface="Calibri" panose="020F0302020204030204" charset="0"/>
                        <a:cs typeface="Calibri" panose="020F0302020204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Calibri" panose="020F0302020204030204" charset="0"/>
                          <a:cs typeface="Calibri" panose="020F0302020204030204" charset="0"/>
                        </a:rPr>
                        <a:t>10-20</a:t>
                      </a:r>
                      <a:endParaRPr lang="en-US" sz="2000" b="0">
                        <a:latin typeface="Calibri" panose="020F0302020204030204" charset="0"/>
                        <a:ea typeface="Calibri" panose="020F0302020204030204" charset="0"/>
                        <a:cs typeface="Calibri" panose="020F0302020204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2000" b="0">
                          <a:latin typeface="Calibri" panose="020F0302020204030204" charset="0"/>
                          <a:ea typeface="Calibri" panose="020F0302020204030204" charset="0"/>
                          <a:cs typeface="Calibri" panose="020F0302020204030204" charset="0"/>
                        </a:rPr>
                        <a:t>43</a:t>
                      </a:r>
                      <a:endParaRPr lang="en-US" altLang="zh-CN" sz="2000" b="0">
                        <a:latin typeface="Calibri" panose="020F0302020204030204" charset="0"/>
                        <a:ea typeface="Calibri" panose="020F0302020204030204" charset="0"/>
                        <a:cs typeface="Calibri" panose="020F0302020204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91490">
                <a:tc>
                  <a:txBody>
                    <a:bodyPr/>
                    <a:p>
                      <a:pPr indent="0" algn="ctr">
                        <a:buNone/>
                      </a:pPr>
                      <a:r>
                        <a:rPr lang="en-US" altLang="zh-CN" sz="2000" b="0">
                          <a:latin typeface="Calibri" panose="020F0302020204030204" charset="0"/>
                          <a:cs typeface="Calibri" panose="020F0302020204030204" charset="0"/>
                        </a:rPr>
                        <a:t>3</a:t>
                      </a:r>
                      <a:endParaRPr lang="en-US" altLang="zh-CN" sz="2000" b="0">
                        <a:latin typeface="Calibri" panose="020F0302020204030204" charset="0"/>
                        <a:ea typeface="Calibri" panose="020F0302020204030204" charset="0"/>
                        <a:cs typeface="Calibri" panose="020F0302020204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Calibri" panose="020F0302020204030204" charset="0"/>
                          <a:cs typeface="Calibri" panose="020F0302020204030204" charset="0"/>
                        </a:rPr>
                        <a:t>5-10</a:t>
                      </a:r>
                      <a:endParaRPr lang="en-US" sz="2000" b="0">
                        <a:latin typeface="Calibri" panose="020F0302020204030204" charset="0"/>
                        <a:ea typeface="Calibri" panose="020F0302020204030204" charset="0"/>
                        <a:cs typeface="Calibri" panose="020F0302020204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2000" b="0">
                          <a:latin typeface="Calibri" panose="020F0302020204030204" charset="0"/>
                          <a:ea typeface="Calibri" panose="020F0302020204030204" charset="0"/>
                          <a:cs typeface="Calibri" panose="020F0302020204030204" charset="0"/>
                        </a:rPr>
                        <a:t>167</a:t>
                      </a:r>
                      <a:endParaRPr lang="en-US" altLang="zh-CN" sz="2000" b="0">
                        <a:latin typeface="Calibri" panose="020F0302020204030204" charset="0"/>
                        <a:ea typeface="Calibri" panose="020F0302020204030204" charset="0"/>
                        <a:cs typeface="Calibri" panose="020F0302020204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07365">
                <a:tc>
                  <a:txBody>
                    <a:bodyPr/>
                    <a:p>
                      <a:pPr indent="0" algn="ctr">
                        <a:buNone/>
                      </a:pPr>
                      <a:r>
                        <a:rPr lang="en-US" altLang="zh-CN" sz="2000" b="0">
                          <a:latin typeface="Calibri" panose="020F0302020204030204" charset="0"/>
                          <a:cs typeface="Calibri" panose="020F0302020204030204" charset="0"/>
                        </a:rPr>
                        <a:t>4</a:t>
                      </a:r>
                      <a:endParaRPr lang="en-US" altLang="zh-CN" sz="2000" b="0">
                        <a:latin typeface="Calibri" panose="020F0302020204030204" charset="0"/>
                        <a:ea typeface="Calibri" panose="020F0302020204030204" charset="0"/>
                        <a:cs typeface="Calibri" panose="020F0302020204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latin typeface="Calibri" panose="020F0302020204030204" charset="0"/>
                          <a:cs typeface="Calibri" panose="020F0302020204030204" charset="0"/>
                        </a:rPr>
                        <a:t>3-5</a:t>
                      </a:r>
                      <a:endParaRPr lang="en-US" sz="2000" b="0">
                        <a:latin typeface="Calibri" panose="020F0302020204030204" charset="0"/>
                        <a:ea typeface="Calibri" panose="020F0302020204030204" charset="0"/>
                        <a:cs typeface="Calibri" panose="020F0302020204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altLang="zh-CN" sz="2000" b="0">
                          <a:latin typeface="Calibri" panose="020F0302020204030204" charset="0"/>
                          <a:ea typeface="Calibri" panose="020F0302020204030204" charset="0"/>
                          <a:cs typeface="Calibri" panose="020F0302020204030204" charset="0"/>
                        </a:rPr>
                        <a:t>504</a:t>
                      </a:r>
                      <a:endParaRPr lang="en-US" altLang="zh-CN" sz="2000" b="0">
                        <a:latin typeface="Calibri" panose="020F0302020204030204" charset="0"/>
                        <a:ea typeface="Calibri" panose="020F0302020204030204" charset="0"/>
                        <a:cs typeface="Calibri" panose="020F030202020403020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2" name="图片 1"/>
          <p:cNvPicPr>
            <a:picLocks noChangeAspect="1"/>
          </p:cNvPicPr>
          <p:nvPr/>
        </p:nvPicPr>
        <p:blipFill>
          <a:blip r:embed="rId3"/>
          <a:stretch>
            <a:fillRect/>
          </a:stretch>
        </p:blipFill>
        <p:spPr>
          <a:xfrm>
            <a:off x="7176770" y="1316990"/>
            <a:ext cx="3827780" cy="1887855"/>
          </a:xfrm>
          <a:prstGeom prst="rect">
            <a:avLst/>
          </a:prstGeom>
        </p:spPr>
      </p:pic>
      <p:sp>
        <p:nvSpPr>
          <p:cNvPr id="4" name="文本框 3"/>
          <p:cNvSpPr txBox="1"/>
          <p:nvPr/>
        </p:nvSpPr>
        <p:spPr>
          <a:xfrm>
            <a:off x="2044065" y="2781300"/>
            <a:ext cx="8325485" cy="645160"/>
          </a:xfrm>
          <a:prstGeom prst="rect">
            <a:avLst/>
          </a:prstGeom>
          <a:noFill/>
        </p:spPr>
        <p:txBody>
          <a:bodyPr wrap="square" rtlCol="0">
            <a:spAutoFit/>
          </a:bodyPr>
          <a:p>
            <a:pPr>
              <a:lnSpc>
                <a:spcPct val="150000"/>
              </a:lnSpc>
            </a:pPr>
            <a:r>
              <a:rPr lang="zh-CN" altLang="en-US" sz="2400" b="1" smtClean="0">
                <a:solidFill>
                  <a:schemeClr val="tx1"/>
                </a:solidFill>
                <a:latin typeface="方正清刻本悦宋简体" panose="02000000000000000000" pitchFamily="2" charset="-122"/>
                <a:ea typeface="方正清刻本悦宋简体" panose="02000000000000000000" pitchFamily="2" charset="-122"/>
              </a:rPr>
              <a:t>疾病分类、预后评估、风险预测</a:t>
            </a:r>
            <a:endParaRPr lang="zh-CN" altLang="en-US" sz="2400" b="1" smtClean="0">
              <a:solidFill>
                <a:schemeClr val="tx1"/>
              </a:solidFill>
              <a:latin typeface="方正清刻本悦宋简体" panose="02000000000000000000" pitchFamily="2" charset="-122"/>
              <a:ea typeface="方正清刻本悦宋简体" panose="02000000000000000000"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75722" y="180892"/>
            <a:ext cx="4860599" cy="6858000"/>
          </a:xfrm>
          <a:prstGeom prst="rect">
            <a:avLst/>
          </a:prstGeom>
        </p:spPr>
      </p:pic>
      <p:sp>
        <p:nvSpPr>
          <p:cNvPr id="3" name="文本框 2"/>
          <p:cNvSpPr txBox="1"/>
          <p:nvPr/>
        </p:nvSpPr>
        <p:spPr>
          <a:xfrm>
            <a:off x="6097945" y="1695450"/>
            <a:ext cx="921385" cy="2209800"/>
          </a:xfrm>
          <a:prstGeom prst="rect">
            <a:avLst/>
          </a:prstGeom>
          <a:noFill/>
        </p:spPr>
        <p:txBody>
          <a:bodyPr vert="eaVert" wrap="square" rtlCol="0">
            <a:spAutoFit/>
          </a:bodyPr>
          <a:lstStyle/>
          <a:p>
            <a:r>
              <a:rPr lang="zh-CN" altLang="en-US" sz="4800" smtClean="0">
                <a:solidFill>
                  <a:schemeClr val="bg1"/>
                </a:solidFill>
                <a:latin typeface="康熙字典體" pitchFamily="2" charset="-120"/>
                <a:ea typeface="康熙字典體" pitchFamily="2" charset="-120"/>
              </a:rPr>
              <a:t>第二章</a:t>
            </a:r>
            <a:endParaRPr lang="zh-CN" altLang="en-US" sz="4800">
              <a:solidFill>
                <a:schemeClr val="bg1"/>
              </a:solidFill>
              <a:latin typeface="康熙字典體" pitchFamily="2" charset="-120"/>
              <a:ea typeface="康熙字典體" pitchFamily="2" charset="-120"/>
            </a:endParaRPr>
          </a:p>
        </p:txBody>
      </p:sp>
      <p:sp>
        <p:nvSpPr>
          <p:cNvPr id="5" name="文本框 4"/>
          <p:cNvSpPr txBox="1"/>
          <p:nvPr/>
        </p:nvSpPr>
        <p:spPr>
          <a:xfrm>
            <a:off x="5354207" y="5142498"/>
            <a:ext cx="551815" cy="854041"/>
          </a:xfrm>
          <a:prstGeom prst="rect">
            <a:avLst/>
          </a:prstGeom>
          <a:noFill/>
        </p:spPr>
        <p:txBody>
          <a:bodyPr vert="eaVert" wrap="square" rtlCol="0">
            <a:spAutoFit/>
          </a:bodyPr>
          <a:lstStyle/>
          <a:p>
            <a:pPr algn="dist"/>
            <a:r>
              <a:rPr lang="zh-CN" altLang="en-US" sz="2400" smtClean="0">
                <a:solidFill>
                  <a:schemeClr val="bg1"/>
                </a:solidFill>
                <a:latin typeface="康熙字典體" pitchFamily="2" charset="-120"/>
                <a:ea typeface="康熙字典體" pitchFamily="2" charset="-120"/>
              </a:rPr>
              <a:t>文献</a:t>
            </a:r>
            <a:endParaRPr lang="zh-CN" altLang="en-US" sz="2400" smtClean="0">
              <a:solidFill>
                <a:schemeClr val="bg1"/>
              </a:solidFill>
              <a:latin typeface="康熙字典體" pitchFamily="2" charset="-120"/>
              <a:ea typeface="康熙字典體" pitchFamily="2" charset="-120"/>
            </a:endParaRPr>
          </a:p>
        </p:txBody>
      </p:sp>
      <p:sp>
        <p:nvSpPr>
          <p:cNvPr id="6" name="farm_112762"/>
          <p:cNvSpPr>
            <a:spLocks noChangeAspect="1"/>
          </p:cNvSpPr>
          <p:nvPr/>
        </p:nvSpPr>
        <p:spPr bwMode="auto">
          <a:xfrm>
            <a:off x="5449139" y="6106430"/>
            <a:ext cx="297143" cy="292486"/>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 name="T74" fmla="*/ 372171 w 604011"/>
              <a:gd name="T75" fmla="*/ 372171 w 604011"/>
              <a:gd name="T76" fmla="*/ 372171 w 604011"/>
              <a:gd name="T77" fmla="*/ 372171 w 604011"/>
              <a:gd name="T78" fmla="*/ 372171 w 604011"/>
              <a:gd name="T79" fmla="*/ 372171 w 604011"/>
              <a:gd name="T80" fmla="*/ 372171 w 604011"/>
              <a:gd name="T81" fmla="*/ 372171 w 604011"/>
              <a:gd name="T82" fmla="*/ 372171 w 604011"/>
              <a:gd name="T83" fmla="*/ 372171 w 604011"/>
              <a:gd name="T84" fmla="*/ 372171 w 604011"/>
              <a:gd name="T85" fmla="*/ 372171 w 604011"/>
              <a:gd name="T86" fmla="*/ 372171 w 604011"/>
              <a:gd name="T87" fmla="*/ 372171 w 604011"/>
              <a:gd name="T88" fmla="*/ 372171 w 604011"/>
              <a:gd name="T89" fmla="*/ 372171 w 604011"/>
              <a:gd name="T90" fmla="*/ 372171 w 604011"/>
              <a:gd name="T91" fmla="*/ 372171 w 604011"/>
              <a:gd name="T92" fmla="*/ 372171 w 604011"/>
              <a:gd name="T93" fmla="*/ 372171 w 604011"/>
              <a:gd name="T94" fmla="*/ 372171 w 604011"/>
              <a:gd name="T95"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5" h="5033">
                <a:moveTo>
                  <a:pt x="5003" y="2169"/>
                </a:moveTo>
                <a:cubicBezTo>
                  <a:pt x="4900" y="1514"/>
                  <a:pt x="4549" y="939"/>
                  <a:pt x="4014" y="549"/>
                </a:cubicBezTo>
                <a:cubicBezTo>
                  <a:pt x="3479" y="158"/>
                  <a:pt x="2823" y="0"/>
                  <a:pt x="2169" y="102"/>
                </a:cubicBezTo>
                <a:cubicBezTo>
                  <a:pt x="1514" y="205"/>
                  <a:pt x="939" y="556"/>
                  <a:pt x="549" y="1091"/>
                </a:cubicBezTo>
                <a:cubicBezTo>
                  <a:pt x="158" y="1627"/>
                  <a:pt x="0" y="2282"/>
                  <a:pt x="102" y="2936"/>
                </a:cubicBezTo>
                <a:cubicBezTo>
                  <a:pt x="205" y="3591"/>
                  <a:pt x="556" y="4166"/>
                  <a:pt x="1091" y="4556"/>
                </a:cubicBezTo>
                <a:cubicBezTo>
                  <a:pt x="1520" y="4869"/>
                  <a:pt x="2026" y="5033"/>
                  <a:pt x="2547" y="5033"/>
                </a:cubicBezTo>
                <a:cubicBezTo>
                  <a:pt x="2676" y="5033"/>
                  <a:pt x="2806" y="5023"/>
                  <a:pt x="2936" y="5003"/>
                </a:cubicBezTo>
                <a:cubicBezTo>
                  <a:pt x="3591" y="4900"/>
                  <a:pt x="4166" y="4549"/>
                  <a:pt x="4556" y="4014"/>
                </a:cubicBezTo>
                <a:cubicBezTo>
                  <a:pt x="4947" y="3479"/>
                  <a:pt x="5105" y="2823"/>
                  <a:pt x="5003" y="2169"/>
                </a:cubicBezTo>
                <a:close/>
                <a:moveTo>
                  <a:pt x="4562" y="3482"/>
                </a:moveTo>
                <a:cubicBezTo>
                  <a:pt x="4396" y="3395"/>
                  <a:pt x="4047" y="3232"/>
                  <a:pt x="3521" y="3091"/>
                </a:cubicBezTo>
                <a:cubicBezTo>
                  <a:pt x="2860" y="2914"/>
                  <a:pt x="1782" y="2741"/>
                  <a:pt x="368" y="2905"/>
                </a:cubicBezTo>
                <a:cubicBezTo>
                  <a:pt x="367" y="2902"/>
                  <a:pt x="366" y="2898"/>
                  <a:pt x="366" y="2895"/>
                </a:cubicBezTo>
                <a:cubicBezTo>
                  <a:pt x="351" y="2802"/>
                  <a:pt x="343" y="2709"/>
                  <a:pt x="340" y="2616"/>
                </a:cubicBezTo>
                <a:cubicBezTo>
                  <a:pt x="508" y="2592"/>
                  <a:pt x="671" y="2573"/>
                  <a:pt x="829" y="2557"/>
                </a:cubicBezTo>
                <a:lnTo>
                  <a:pt x="829" y="2619"/>
                </a:lnTo>
                <a:cubicBezTo>
                  <a:pt x="829" y="2693"/>
                  <a:pt x="889" y="2753"/>
                  <a:pt x="963" y="2753"/>
                </a:cubicBezTo>
                <a:lnTo>
                  <a:pt x="3236" y="2753"/>
                </a:lnTo>
                <a:cubicBezTo>
                  <a:pt x="3289" y="2753"/>
                  <a:pt x="3336" y="2721"/>
                  <a:pt x="3357" y="2675"/>
                </a:cubicBezTo>
                <a:cubicBezTo>
                  <a:pt x="3445" y="2694"/>
                  <a:pt x="3527" y="2713"/>
                  <a:pt x="3604" y="2732"/>
                </a:cubicBezTo>
                <a:cubicBezTo>
                  <a:pt x="4168" y="2874"/>
                  <a:pt x="4536" y="3049"/>
                  <a:pt x="4690" y="3131"/>
                </a:cubicBezTo>
                <a:cubicBezTo>
                  <a:pt x="4658" y="3251"/>
                  <a:pt x="4615" y="3368"/>
                  <a:pt x="4562" y="3482"/>
                </a:cubicBezTo>
                <a:close/>
                <a:moveTo>
                  <a:pt x="4210" y="4020"/>
                </a:moveTo>
                <a:cubicBezTo>
                  <a:pt x="3983" y="3911"/>
                  <a:pt x="3583" y="3747"/>
                  <a:pt x="3019" y="3620"/>
                </a:cubicBezTo>
                <a:cubicBezTo>
                  <a:pt x="2250" y="3446"/>
                  <a:pt x="1414" y="3392"/>
                  <a:pt x="532" y="3459"/>
                </a:cubicBezTo>
                <a:cubicBezTo>
                  <a:pt x="490" y="3365"/>
                  <a:pt x="455" y="3267"/>
                  <a:pt x="426" y="3167"/>
                </a:cubicBezTo>
                <a:cubicBezTo>
                  <a:pt x="1778" y="3014"/>
                  <a:pt x="2807" y="3177"/>
                  <a:pt x="3439" y="3345"/>
                </a:cubicBezTo>
                <a:cubicBezTo>
                  <a:pt x="3944" y="3479"/>
                  <a:pt x="4281" y="3636"/>
                  <a:pt x="4435" y="3717"/>
                </a:cubicBezTo>
                <a:cubicBezTo>
                  <a:pt x="4406" y="3764"/>
                  <a:pt x="4374" y="3811"/>
                  <a:pt x="4341" y="3857"/>
                </a:cubicBezTo>
                <a:cubicBezTo>
                  <a:pt x="4300" y="3913"/>
                  <a:pt x="4256" y="3968"/>
                  <a:pt x="4210" y="4020"/>
                </a:cubicBezTo>
                <a:close/>
                <a:moveTo>
                  <a:pt x="3636" y="4484"/>
                </a:moveTo>
                <a:cubicBezTo>
                  <a:pt x="3629" y="4480"/>
                  <a:pt x="3623" y="4477"/>
                  <a:pt x="3616" y="4474"/>
                </a:cubicBezTo>
                <a:cubicBezTo>
                  <a:pt x="3046" y="4261"/>
                  <a:pt x="2113" y="4011"/>
                  <a:pt x="900" y="4025"/>
                </a:cubicBezTo>
                <a:cubicBezTo>
                  <a:pt x="814" y="3929"/>
                  <a:pt x="736" y="3826"/>
                  <a:pt x="669" y="3717"/>
                </a:cubicBezTo>
                <a:cubicBezTo>
                  <a:pt x="2381" y="3609"/>
                  <a:pt x="3524" y="4004"/>
                  <a:pt x="4009" y="4220"/>
                </a:cubicBezTo>
                <a:cubicBezTo>
                  <a:pt x="3894" y="4321"/>
                  <a:pt x="3769" y="4409"/>
                  <a:pt x="3636" y="4484"/>
                </a:cubicBezTo>
                <a:close/>
                <a:moveTo>
                  <a:pt x="1096" y="1754"/>
                </a:moveTo>
                <a:lnTo>
                  <a:pt x="2325" y="1754"/>
                </a:lnTo>
                <a:lnTo>
                  <a:pt x="2325" y="2486"/>
                </a:lnTo>
                <a:lnTo>
                  <a:pt x="1757" y="2486"/>
                </a:lnTo>
                <a:lnTo>
                  <a:pt x="1757" y="2335"/>
                </a:lnTo>
                <a:cubicBezTo>
                  <a:pt x="1757" y="2261"/>
                  <a:pt x="1697" y="2201"/>
                  <a:pt x="1624" y="2201"/>
                </a:cubicBezTo>
                <a:cubicBezTo>
                  <a:pt x="1550" y="2201"/>
                  <a:pt x="1490" y="2261"/>
                  <a:pt x="1490" y="2335"/>
                </a:cubicBezTo>
                <a:lnTo>
                  <a:pt x="1490" y="2486"/>
                </a:lnTo>
                <a:lnTo>
                  <a:pt x="1096" y="2486"/>
                </a:lnTo>
                <a:lnTo>
                  <a:pt x="1096" y="1754"/>
                </a:lnTo>
                <a:close/>
                <a:moveTo>
                  <a:pt x="3103" y="1857"/>
                </a:moveTo>
                <a:lnTo>
                  <a:pt x="3103" y="2486"/>
                </a:lnTo>
                <a:lnTo>
                  <a:pt x="2591" y="2486"/>
                </a:lnTo>
                <a:lnTo>
                  <a:pt x="2591" y="1775"/>
                </a:lnTo>
                <a:lnTo>
                  <a:pt x="2591" y="1678"/>
                </a:lnTo>
                <a:lnTo>
                  <a:pt x="2946" y="1803"/>
                </a:lnTo>
                <a:lnTo>
                  <a:pt x="3103" y="1857"/>
                </a:lnTo>
                <a:close/>
                <a:moveTo>
                  <a:pt x="1441" y="1487"/>
                </a:moveTo>
                <a:lnTo>
                  <a:pt x="1704" y="1366"/>
                </a:lnTo>
                <a:lnTo>
                  <a:pt x="2047" y="1487"/>
                </a:lnTo>
                <a:lnTo>
                  <a:pt x="1441" y="1487"/>
                </a:lnTo>
                <a:close/>
                <a:moveTo>
                  <a:pt x="3773" y="2501"/>
                </a:moveTo>
                <a:cubicBezTo>
                  <a:pt x="3994" y="2437"/>
                  <a:pt x="4326" y="2376"/>
                  <a:pt x="4760" y="2392"/>
                </a:cubicBezTo>
                <a:cubicBezTo>
                  <a:pt x="4772" y="2549"/>
                  <a:pt x="4767" y="2706"/>
                  <a:pt x="4746" y="2859"/>
                </a:cubicBezTo>
                <a:cubicBezTo>
                  <a:pt x="4564" y="2769"/>
                  <a:pt x="4238" y="2626"/>
                  <a:pt x="3773" y="2501"/>
                </a:cubicBezTo>
                <a:close/>
                <a:moveTo>
                  <a:pt x="764" y="1248"/>
                </a:moveTo>
                <a:cubicBezTo>
                  <a:pt x="1113" y="771"/>
                  <a:pt x="1626" y="457"/>
                  <a:pt x="2210" y="366"/>
                </a:cubicBezTo>
                <a:cubicBezTo>
                  <a:pt x="2326" y="348"/>
                  <a:pt x="2442" y="339"/>
                  <a:pt x="2557" y="339"/>
                </a:cubicBezTo>
                <a:cubicBezTo>
                  <a:pt x="3022" y="339"/>
                  <a:pt x="3474" y="485"/>
                  <a:pt x="3857" y="764"/>
                </a:cubicBezTo>
                <a:cubicBezTo>
                  <a:pt x="4311" y="1095"/>
                  <a:pt x="4616" y="1576"/>
                  <a:pt x="4724" y="2124"/>
                </a:cubicBezTo>
                <a:cubicBezTo>
                  <a:pt x="4651" y="2122"/>
                  <a:pt x="4581" y="2122"/>
                  <a:pt x="4514" y="2124"/>
                </a:cubicBezTo>
                <a:lnTo>
                  <a:pt x="4514" y="1713"/>
                </a:lnTo>
                <a:cubicBezTo>
                  <a:pt x="4514" y="1639"/>
                  <a:pt x="4455" y="1579"/>
                  <a:pt x="4381" y="1579"/>
                </a:cubicBezTo>
                <a:cubicBezTo>
                  <a:pt x="4307" y="1579"/>
                  <a:pt x="4248" y="1639"/>
                  <a:pt x="4248" y="1713"/>
                </a:cubicBezTo>
                <a:lnTo>
                  <a:pt x="4248" y="2140"/>
                </a:lnTo>
                <a:cubicBezTo>
                  <a:pt x="4233" y="2142"/>
                  <a:pt x="4220" y="2143"/>
                  <a:pt x="4206" y="2145"/>
                </a:cubicBezTo>
                <a:lnTo>
                  <a:pt x="4206" y="1779"/>
                </a:lnTo>
                <a:cubicBezTo>
                  <a:pt x="4206" y="1706"/>
                  <a:pt x="4146" y="1646"/>
                  <a:pt x="4073" y="1646"/>
                </a:cubicBezTo>
                <a:cubicBezTo>
                  <a:pt x="3999" y="1646"/>
                  <a:pt x="3939" y="1706"/>
                  <a:pt x="3939" y="1779"/>
                </a:cubicBezTo>
                <a:lnTo>
                  <a:pt x="3939" y="2186"/>
                </a:lnTo>
                <a:cubicBezTo>
                  <a:pt x="3651" y="2242"/>
                  <a:pt x="3459" y="2324"/>
                  <a:pt x="3369" y="2368"/>
                </a:cubicBezTo>
                <a:lnTo>
                  <a:pt x="3369" y="1951"/>
                </a:lnTo>
                <a:lnTo>
                  <a:pt x="3370" y="1951"/>
                </a:lnTo>
                <a:cubicBezTo>
                  <a:pt x="3384" y="1956"/>
                  <a:pt x="3399" y="1959"/>
                  <a:pt x="3414" y="1959"/>
                </a:cubicBezTo>
                <a:cubicBezTo>
                  <a:pt x="3469" y="1959"/>
                  <a:pt x="3520" y="1925"/>
                  <a:pt x="3540" y="1870"/>
                </a:cubicBezTo>
                <a:cubicBezTo>
                  <a:pt x="3564" y="1800"/>
                  <a:pt x="3527" y="1724"/>
                  <a:pt x="3458" y="1700"/>
                </a:cubicBezTo>
                <a:lnTo>
                  <a:pt x="1741" y="1097"/>
                </a:lnTo>
                <a:cubicBezTo>
                  <a:pt x="1708" y="1085"/>
                  <a:pt x="1673" y="1087"/>
                  <a:pt x="1641" y="1102"/>
                </a:cubicBezTo>
                <a:lnTo>
                  <a:pt x="763" y="1504"/>
                </a:lnTo>
                <a:cubicBezTo>
                  <a:pt x="696" y="1535"/>
                  <a:pt x="667" y="1614"/>
                  <a:pt x="697" y="1681"/>
                </a:cubicBezTo>
                <a:cubicBezTo>
                  <a:pt x="721" y="1734"/>
                  <a:pt x="775" y="1763"/>
                  <a:pt x="829" y="1758"/>
                </a:cubicBezTo>
                <a:lnTo>
                  <a:pt x="829" y="2289"/>
                </a:lnTo>
                <a:cubicBezTo>
                  <a:pt x="673" y="2304"/>
                  <a:pt x="513" y="2323"/>
                  <a:pt x="348" y="2346"/>
                </a:cubicBezTo>
                <a:cubicBezTo>
                  <a:pt x="384" y="1953"/>
                  <a:pt x="526" y="1576"/>
                  <a:pt x="764" y="1248"/>
                </a:cubicBezTo>
                <a:close/>
                <a:moveTo>
                  <a:pt x="2895" y="4739"/>
                </a:moveTo>
                <a:cubicBezTo>
                  <a:pt x="2311" y="4831"/>
                  <a:pt x="1726" y="4689"/>
                  <a:pt x="1248" y="4341"/>
                </a:cubicBezTo>
                <a:cubicBezTo>
                  <a:pt x="1227" y="4326"/>
                  <a:pt x="1207" y="4310"/>
                  <a:pt x="1186" y="4294"/>
                </a:cubicBezTo>
                <a:cubicBezTo>
                  <a:pt x="2071" y="4314"/>
                  <a:pt x="2783" y="4477"/>
                  <a:pt x="3286" y="4641"/>
                </a:cubicBezTo>
                <a:cubicBezTo>
                  <a:pt x="3160" y="4685"/>
                  <a:pt x="3029" y="4718"/>
                  <a:pt x="2895" y="4739"/>
                </a:cubicBezTo>
                <a:close/>
              </a:path>
            </a:pathLst>
          </a:custGeom>
          <a:solidFill>
            <a:srgbClr val="C9111A"/>
          </a:solidFill>
          <a:ln>
            <a:noFill/>
          </a:ln>
        </p:spPr>
        <p:txBody>
          <a:bodyPr/>
          <a:lstStyle/>
          <a:p>
            <a:endParaRPr lang="zh-CN" altLang="en-US">
              <a:solidFill>
                <a:schemeClr val="tx1">
                  <a:lumMod val="85000"/>
                  <a:lumOff val="15000"/>
                </a:schemeClr>
              </a:solidFill>
              <a:latin typeface="康熙字典體" pitchFamily="2" charset="-120"/>
              <a:ea typeface="康熙字典體" pitchFamily="2" charset="-12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702310" y="2083435"/>
            <a:ext cx="3343910" cy="3337560"/>
            <a:chOff x="1106" y="3281"/>
            <a:chExt cx="5266" cy="5256"/>
          </a:xfrm>
        </p:grpSpPr>
        <p:sp>
          <p:nvSpPr>
            <p:cNvPr id="3" name="椭圆 2"/>
            <p:cNvSpPr/>
            <p:nvPr/>
          </p:nvSpPr>
          <p:spPr>
            <a:xfrm>
              <a:off x="1106" y="3525"/>
              <a:ext cx="5083" cy="5012"/>
            </a:xfrm>
            <a:prstGeom prst="ellipse">
              <a:avLst/>
            </a:prstGeom>
            <a:solidFill>
              <a:schemeClr val="bg1"/>
            </a:solidFill>
            <a:ln>
              <a:solidFill>
                <a:schemeClr val="bg1">
                  <a:lumMod val="5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zh-CN" altLang="en-US">
                <a:cs typeface="+mn-ea"/>
                <a:sym typeface="+mn-lt"/>
              </a:endParaRPr>
            </a:p>
          </p:txBody>
        </p:sp>
        <p:sp>
          <p:nvSpPr>
            <p:cNvPr id="4" name="椭圆 3"/>
            <p:cNvSpPr/>
            <p:nvPr/>
          </p:nvSpPr>
          <p:spPr>
            <a:xfrm>
              <a:off x="5164" y="3572"/>
              <a:ext cx="861" cy="861"/>
            </a:xfrm>
            <a:prstGeom prst="ellipse">
              <a:avLst/>
            </a:prstGeom>
            <a:solidFill>
              <a:srgbClr val="C00000"/>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zh-CN" altLang="en-US">
                <a:cs typeface="+mn-ea"/>
                <a:sym typeface="+mn-lt"/>
              </a:endParaRPr>
            </a:p>
          </p:txBody>
        </p:sp>
        <p:sp>
          <p:nvSpPr>
            <p:cNvPr id="5" name="任意多边形 4"/>
            <p:cNvSpPr/>
            <p:nvPr/>
          </p:nvSpPr>
          <p:spPr>
            <a:xfrm>
              <a:off x="2762" y="3281"/>
              <a:ext cx="3610" cy="675"/>
            </a:xfrm>
            <a:custGeom>
              <a:avLst/>
              <a:gdLst>
                <a:gd name="connsiteX0" fmla="*/ 0 w 2740520"/>
                <a:gd name="connsiteY0" fmla="*/ 0 h 512350"/>
                <a:gd name="connsiteX1" fmla="*/ 2740520 w 2740520"/>
                <a:gd name="connsiteY1" fmla="*/ 0 h 512350"/>
                <a:gd name="connsiteX2" fmla="*/ 2740520 w 2740520"/>
                <a:gd name="connsiteY2" fmla="*/ 512350 h 512350"/>
                <a:gd name="connsiteX3" fmla="*/ 0 w 2740520"/>
                <a:gd name="connsiteY3" fmla="*/ 512350 h 512350"/>
                <a:gd name="connsiteX4" fmla="*/ 0 w 2740520"/>
                <a:gd name="connsiteY4" fmla="*/ 0 h 51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520" h="512350">
                  <a:moveTo>
                    <a:pt x="0" y="0"/>
                  </a:moveTo>
                  <a:lnTo>
                    <a:pt x="2740520" y="0"/>
                  </a:lnTo>
                  <a:lnTo>
                    <a:pt x="2740520" y="512350"/>
                  </a:lnTo>
                  <a:lnTo>
                    <a:pt x="0" y="5123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24130" rIns="0" bIns="24130" numCol="1" spcCol="1270" anchor="ctr" anchorCtr="0">
              <a:noAutofit/>
            </a:bodyPr>
            <a:lstStyle/>
            <a:p>
              <a:pPr lvl="0" algn="l" defTabSz="844550">
                <a:lnSpc>
                  <a:spcPct val="90000"/>
                </a:lnSpc>
                <a:spcBef>
                  <a:spcPct val="0"/>
                </a:spcBef>
                <a:spcAft>
                  <a:spcPct val="35000"/>
                </a:spcAft>
              </a:pPr>
              <a:endParaRPr lang="zh-CN" altLang="en-US" sz="1900" kern="1200">
                <a:cs typeface="+mn-ea"/>
                <a:sym typeface="+mn-lt"/>
              </a:endParaRPr>
            </a:p>
          </p:txBody>
        </p:sp>
        <p:sp>
          <p:nvSpPr>
            <p:cNvPr id="6" name="任意多边形 5"/>
            <p:cNvSpPr/>
            <p:nvPr/>
          </p:nvSpPr>
          <p:spPr>
            <a:xfrm>
              <a:off x="2762" y="4049"/>
              <a:ext cx="3610" cy="277"/>
            </a:xfrm>
            <a:custGeom>
              <a:avLst/>
              <a:gdLst>
                <a:gd name="connsiteX0" fmla="*/ 0 w 2740520"/>
                <a:gd name="connsiteY0" fmla="*/ 0 h 210600"/>
                <a:gd name="connsiteX1" fmla="*/ 2740520 w 2740520"/>
                <a:gd name="connsiteY1" fmla="*/ 0 h 210600"/>
                <a:gd name="connsiteX2" fmla="*/ 2740520 w 2740520"/>
                <a:gd name="connsiteY2" fmla="*/ 210600 h 210600"/>
                <a:gd name="connsiteX3" fmla="*/ 0 w 2740520"/>
                <a:gd name="connsiteY3" fmla="*/ 210600 h 210600"/>
                <a:gd name="connsiteX4" fmla="*/ 0 w 2740520"/>
                <a:gd name="connsiteY4" fmla="*/ 0 h 21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520" h="210600">
                  <a:moveTo>
                    <a:pt x="0" y="0"/>
                  </a:moveTo>
                  <a:lnTo>
                    <a:pt x="2740520" y="0"/>
                  </a:lnTo>
                  <a:lnTo>
                    <a:pt x="2740520" y="210600"/>
                  </a:lnTo>
                  <a:lnTo>
                    <a:pt x="0" y="210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9050" rIns="0" bIns="19050" numCol="1" spcCol="1270" anchor="ctr" anchorCtr="0">
              <a:noAutofit/>
            </a:bodyPr>
            <a:lstStyle/>
            <a:p>
              <a:pPr lvl="0" algn="l" defTabSz="666750">
                <a:lnSpc>
                  <a:spcPct val="90000"/>
                </a:lnSpc>
                <a:spcBef>
                  <a:spcPct val="0"/>
                </a:spcBef>
                <a:spcAft>
                  <a:spcPct val="35000"/>
                </a:spcAft>
              </a:pPr>
              <a:endParaRPr lang="zh-CN" altLang="en-US" sz="1500" kern="1200">
                <a:cs typeface="+mn-ea"/>
                <a:sym typeface="+mn-lt"/>
              </a:endParaRPr>
            </a:p>
          </p:txBody>
        </p:sp>
        <p:sp>
          <p:nvSpPr>
            <p:cNvPr id="18" name="矩形 17"/>
            <p:cNvSpPr/>
            <p:nvPr/>
          </p:nvSpPr>
          <p:spPr>
            <a:xfrm>
              <a:off x="2349" y="6470"/>
              <a:ext cx="3310" cy="1161"/>
            </a:xfrm>
            <a:prstGeom prst="rect">
              <a:avLst/>
            </a:prstGeom>
          </p:spPr>
          <p:txBody>
            <a:bodyPr wrap="square">
              <a:spAutoFit/>
            </a:bodyPr>
            <a:lstStyle/>
            <a:p>
              <a:pPr>
                <a:lnSpc>
                  <a:spcPct val="150000"/>
                </a:lnSpc>
              </a:pPr>
              <a:r>
                <a:rPr lang="zh-CN" altLang="en-US" sz="2800" b="1" spc="300" smtClean="0">
                  <a:solidFill>
                    <a:schemeClr val="tx1">
                      <a:lumMod val="50000"/>
                    </a:schemeClr>
                  </a:solidFill>
                  <a:latin typeface="方正清刻本悦宋简体" panose="02000000000000000000" pitchFamily="2" charset="-122"/>
                  <a:ea typeface="方正清刻本悦宋简体" panose="02000000000000000000" pitchFamily="2" charset="-122"/>
                  <a:cs typeface="+mn-ea"/>
                  <a:sym typeface="+mn-lt"/>
                </a:rPr>
                <a:t>课题思路</a:t>
              </a:r>
              <a:endParaRPr lang="zh-CN" altLang="en-US" sz="2800" b="1" spc="300" smtClean="0">
                <a:solidFill>
                  <a:schemeClr val="tx1">
                    <a:lumMod val="50000"/>
                  </a:schemeClr>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21" name="文本框 20"/>
            <p:cNvSpPr txBox="1"/>
            <p:nvPr/>
          </p:nvSpPr>
          <p:spPr>
            <a:xfrm>
              <a:off x="5179" y="3660"/>
              <a:ext cx="480" cy="725"/>
            </a:xfrm>
            <a:prstGeom prst="rect">
              <a:avLst/>
            </a:prstGeom>
            <a:noFill/>
          </p:spPr>
          <p:txBody>
            <a:bodyPr wrap="square" rtlCol="0">
              <a:spAutoFit/>
            </a:bodyPr>
            <a:lstStyle/>
            <a:p>
              <a:r>
                <a:rPr lang="zh-CN" altLang="en-US" sz="2400">
                  <a:solidFill>
                    <a:schemeClr val="bg1"/>
                  </a:solidFill>
                  <a:latin typeface="康熙字典體" pitchFamily="2" charset="-120"/>
                  <a:ea typeface="康熙字典體" pitchFamily="2" charset="-120"/>
                  <a:cs typeface="+mn-ea"/>
                  <a:sym typeface="+mn-lt"/>
                </a:rPr>
                <a:t>一</a:t>
              </a:r>
              <a:endParaRPr lang="zh-CN" altLang="en-US" sz="2400">
                <a:solidFill>
                  <a:schemeClr val="bg1"/>
                </a:solidFill>
                <a:latin typeface="康熙字典體" pitchFamily="2" charset="-120"/>
                <a:ea typeface="康熙字典體" pitchFamily="2" charset="-120"/>
                <a:cs typeface="+mn-ea"/>
                <a:sym typeface="+mn-lt"/>
              </a:endParaRPr>
            </a:p>
          </p:txBody>
        </p:sp>
        <p:sp>
          <p:nvSpPr>
            <p:cNvPr id="48" name="sun_375819"/>
            <p:cNvSpPr>
              <a:spLocks noChangeAspect="1"/>
            </p:cNvSpPr>
            <p:nvPr/>
          </p:nvSpPr>
          <p:spPr bwMode="auto">
            <a:xfrm>
              <a:off x="3215" y="4600"/>
              <a:ext cx="866" cy="960"/>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 name="T74" fmla="*/ 372171 w 604011"/>
                <a:gd name="T75" fmla="*/ 372171 w 604011"/>
                <a:gd name="T76" fmla="*/ 372171 w 604011"/>
                <a:gd name="T77" fmla="*/ 372171 w 604011"/>
                <a:gd name="T78" fmla="*/ 372171 w 604011"/>
                <a:gd name="T79" fmla="*/ 372171 w 604011"/>
                <a:gd name="T80" fmla="*/ 372171 w 604011"/>
                <a:gd name="T81" fmla="*/ 372171 w 604011"/>
                <a:gd name="T82" fmla="*/ 372171 w 604011"/>
                <a:gd name="T83" fmla="*/ 372171 w 604011"/>
                <a:gd name="T84" fmla="*/ 372171 w 604011"/>
                <a:gd name="T85" fmla="*/ 372171 w 604011"/>
                <a:gd name="T86" fmla="*/ 372171 w 604011"/>
                <a:gd name="T87" fmla="*/ 372171 w 604011"/>
                <a:gd name="T88" fmla="*/ 372171 w 604011"/>
                <a:gd name="T89" fmla="*/ 372171 w 604011"/>
                <a:gd name="T90" fmla="*/ 372171 w 604011"/>
                <a:gd name="T91" fmla="*/ 372171 w 604011"/>
                <a:gd name="T92" fmla="*/ 372171 w 604011"/>
                <a:gd name="T93" fmla="*/ 372171 w 604011"/>
                <a:gd name="T94" fmla="*/ 372171 w 604011"/>
                <a:gd name="T95" fmla="*/ 372171 w 604011"/>
                <a:gd name="T96" fmla="*/ 372171 w 604011"/>
                <a:gd name="T97" fmla="*/ 372171 w 604011"/>
                <a:gd name="T98" fmla="*/ 372171 w 604011"/>
                <a:gd name="T99" fmla="*/ 372171 w 604011"/>
                <a:gd name="T100" fmla="*/ 372171 w 604011"/>
                <a:gd name="T101" fmla="*/ 372171 w 604011"/>
                <a:gd name="T102" fmla="*/ 372171 w 604011"/>
                <a:gd name="T103" fmla="*/ 372171 w 604011"/>
                <a:gd name="T104" fmla="*/ 372171 w 604011"/>
                <a:gd name="T105" fmla="*/ 372171 w 604011"/>
                <a:gd name="T106" fmla="*/ 372171 w 604011"/>
                <a:gd name="T107" fmla="*/ 372171 w 604011"/>
                <a:gd name="T108" fmla="*/ 372171 w 604011"/>
                <a:gd name="T109"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49" h="6827">
                  <a:moveTo>
                    <a:pt x="5197" y="3191"/>
                  </a:moveTo>
                  <a:cubicBezTo>
                    <a:pt x="5174" y="2963"/>
                    <a:pt x="5114" y="2746"/>
                    <a:pt x="5024" y="2545"/>
                  </a:cubicBezTo>
                  <a:lnTo>
                    <a:pt x="6142" y="1899"/>
                  </a:lnTo>
                  <a:lnTo>
                    <a:pt x="5919" y="1514"/>
                  </a:lnTo>
                  <a:lnTo>
                    <a:pt x="4801" y="2159"/>
                  </a:lnTo>
                  <a:cubicBezTo>
                    <a:pt x="4669" y="1978"/>
                    <a:pt x="4509" y="1819"/>
                    <a:pt x="4328" y="1687"/>
                  </a:cubicBezTo>
                  <a:lnTo>
                    <a:pt x="4804" y="862"/>
                  </a:lnTo>
                  <a:lnTo>
                    <a:pt x="4419" y="639"/>
                  </a:lnTo>
                  <a:lnTo>
                    <a:pt x="3943" y="1464"/>
                  </a:lnTo>
                  <a:cubicBezTo>
                    <a:pt x="3742" y="1374"/>
                    <a:pt x="3525" y="1314"/>
                    <a:pt x="3297" y="1290"/>
                  </a:cubicBezTo>
                  <a:lnTo>
                    <a:pt x="3297" y="0"/>
                  </a:lnTo>
                  <a:lnTo>
                    <a:pt x="2852" y="0"/>
                  </a:lnTo>
                  <a:lnTo>
                    <a:pt x="2852" y="1290"/>
                  </a:lnTo>
                  <a:cubicBezTo>
                    <a:pt x="2624" y="1314"/>
                    <a:pt x="2407" y="1374"/>
                    <a:pt x="2206" y="1464"/>
                  </a:cubicBezTo>
                  <a:lnTo>
                    <a:pt x="1730" y="639"/>
                  </a:lnTo>
                  <a:lnTo>
                    <a:pt x="1344" y="862"/>
                  </a:lnTo>
                  <a:lnTo>
                    <a:pt x="1820" y="1687"/>
                  </a:lnTo>
                  <a:cubicBezTo>
                    <a:pt x="1639" y="1819"/>
                    <a:pt x="1480" y="1978"/>
                    <a:pt x="1348" y="2159"/>
                  </a:cubicBezTo>
                  <a:lnTo>
                    <a:pt x="230" y="1514"/>
                  </a:lnTo>
                  <a:lnTo>
                    <a:pt x="7" y="1899"/>
                  </a:lnTo>
                  <a:lnTo>
                    <a:pt x="1125" y="2545"/>
                  </a:lnTo>
                  <a:cubicBezTo>
                    <a:pt x="1035" y="2746"/>
                    <a:pt x="975" y="2963"/>
                    <a:pt x="951" y="3191"/>
                  </a:cubicBezTo>
                  <a:lnTo>
                    <a:pt x="0" y="3191"/>
                  </a:lnTo>
                  <a:lnTo>
                    <a:pt x="0" y="3636"/>
                  </a:lnTo>
                  <a:lnTo>
                    <a:pt x="951" y="3636"/>
                  </a:lnTo>
                  <a:cubicBezTo>
                    <a:pt x="975" y="3864"/>
                    <a:pt x="1035" y="4081"/>
                    <a:pt x="1125" y="4282"/>
                  </a:cubicBezTo>
                  <a:lnTo>
                    <a:pt x="7" y="4927"/>
                  </a:lnTo>
                  <a:lnTo>
                    <a:pt x="230" y="5313"/>
                  </a:lnTo>
                  <a:lnTo>
                    <a:pt x="1348" y="4667"/>
                  </a:lnTo>
                  <a:cubicBezTo>
                    <a:pt x="1480" y="4848"/>
                    <a:pt x="1639" y="5008"/>
                    <a:pt x="1821" y="5140"/>
                  </a:cubicBezTo>
                  <a:lnTo>
                    <a:pt x="1344" y="5965"/>
                  </a:lnTo>
                  <a:lnTo>
                    <a:pt x="1730" y="6187"/>
                  </a:lnTo>
                  <a:lnTo>
                    <a:pt x="2206" y="5363"/>
                  </a:lnTo>
                  <a:cubicBezTo>
                    <a:pt x="2407" y="5453"/>
                    <a:pt x="2624" y="5513"/>
                    <a:pt x="2852" y="5536"/>
                  </a:cubicBezTo>
                  <a:lnTo>
                    <a:pt x="2852" y="6827"/>
                  </a:lnTo>
                  <a:lnTo>
                    <a:pt x="3297" y="6827"/>
                  </a:lnTo>
                  <a:lnTo>
                    <a:pt x="3297" y="5536"/>
                  </a:lnTo>
                  <a:cubicBezTo>
                    <a:pt x="3525" y="5513"/>
                    <a:pt x="3742" y="5453"/>
                    <a:pt x="3943" y="5363"/>
                  </a:cubicBezTo>
                  <a:lnTo>
                    <a:pt x="4419" y="6187"/>
                  </a:lnTo>
                  <a:lnTo>
                    <a:pt x="4804" y="5965"/>
                  </a:lnTo>
                  <a:lnTo>
                    <a:pt x="4328" y="5140"/>
                  </a:lnTo>
                  <a:cubicBezTo>
                    <a:pt x="4509" y="5008"/>
                    <a:pt x="4669" y="4848"/>
                    <a:pt x="4801" y="4667"/>
                  </a:cubicBezTo>
                  <a:lnTo>
                    <a:pt x="5919" y="5313"/>
                  </a:lnTo>
                  <a:lnTo>
                    <a:pt x="6142" y="4927"/>
                  </a:lnTo>
                  <a:lnTo>
                    <a:pt x="5024" y="4282"/>
                  </a:lnTo>
                  <a:cubicBezTo>
                    <a:pt x="5114" y="4081"/>
                    <a:pt x="5174" y="3864"/>
                    <a:pt x="5197" y="3636"/>
                  </a:cubicBezTo>
                  <a:lnTo>
                    <a:pt x="6149" y="3636"/>
                  </a:lnTo>
                  <a:lnTo>
                    <a:pt x="6149" y="3636"/>
                  </a:lnTo>
                  <a:lnTo>
                    <a:pt x="6149" y="3191"/>
                  </a:lnTo>
                  <a:lnTo>
                    <a:pt x="5197" y="3191"/>
                  </a:lnTo>
                  <a:close/>
                  <a:moveTo>
                    <a:pt x="3074" y="5103"/>
                  </a:moveTo>
                  <a:cubicBezTo>
                    <a:pt x="2143" y="5103"/>
                    <a:pt x="1385" y="4345"/>
                    <a:pt x="1385" y="3413"/>
                  </a:cubicBezTo>
                  <a:cubicBezTo>
                    <a:pt x="1385" y="2482"/>
                    <a:pt x="2143" y="1724"/>
                    <a:pt x="3074" y="1724"/>
                  </a:cubicBezTo>
                  <a:cubicBezTo>
                    <a:pt x="4006" y="1724"/>
                    <a:pt x="4764" y="2482"/>
                    <a:pt x="4764" y="3413"/>
                  </a:cubicBezTo>
                  <a:cubicBezTo>
                    <a:pt x="4764" y="4345"/>
                    <a:pt x="4006" y="5103"/>
                    <a:pt x="3074" y="5103"/>
                  </a:cubicBezTo>
                  <a:close/>
                </a:path>
              </a:pathLst>
            </a:custGeom>
            <a:solidFill>
              <a:schemeClr val="bg1">
                <a:lumMod val="65000"/>
              </a:schemeClr>
            </a:solidFill>
            <a:ln>
              <a:noFill/>
            </a:ln>
          </p:spPr>
        </p:sp>
      </p:grpSp>
      <p:grpSp>
        <p:nvGrpSpPr>
          <p:cNvPr id="25" name="组合 24"/>
          <p:cNvGrpSpPr/>
          <p:nvPr/>
        </p:nvGrpSpPr>
        <p:grpSpPr>
          <a:xfrm>
            <a:off x="8481695" y="2265045"/>
            <a:ext cx="3126740" cy="3155950"/>
            <a:chOff x="13357" y="3567"/>
            <a:chExt cx="4924" cy="4970"/>
          </a:xfrm>
        </p:grpSpPr>
        <p:sp>
          <p:nvSpPr>
            <p:cNvPr id="7" name="椭圆 6"/>
            <p:cNvSpPr/>
            <p:nvPr/>
          </p:nvSpPr>
          <p:spPr>
            <a:xfrm>
              <a:off x="13357" y="3567"/>
              <a:ext cx="4924" cy="4970"/>
            </a:xfrm>
            <a:prstGeom prst="ellipse">
              <a:avLst/>
            </a:prstGeom>
            <a:solidFill>
              <a:schemeClr val="bg1"/>
            </a:solidFill>
            <a:ln>
              <a:solidFill>
                <a:schemeClr val="bg1">
                  <a:lumMod val="5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zh-CN" altLang="en-US">
                <a:cs typeface="+mn-ea"/>
                <a:sym typeface="+mn-lt"/>
              </a:endParaRPr>
            </a:p>
          </p:txBody>
        </p:sp>
        <p:sp>
          <p:nvSpPr>
            <p:cNvPr id="8" name="椭圆 7"/>
            <p:cNvSpPr/>
            <p:nvPr/>
          </p:nvSpPr>
          <p:spPr>
            <a:xfrm>
              <a:off x="16047" y="3625"/>
              <a:ext cx="861" cy="861"/>
            </a:xfrm>
            <a:prstGeom prst="ellipse">
              <a:avLst/>
            </a:prstGeom>
            <a:solidFill>
              <a:srgbClr val="C00000"/>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zh-CN" altLang="en-US">
                <a:cs typeface="+mn-ea"/>
                <a:sym typeface="+mn-lt"/>
              </a:endParaRPr>
            </a:p>
          </p:txBody>
        </p:sp>
        <p:sp>
          <p:nvSpPr>
            <p:cNvPr id="20" name="矩形 19"/>
            <p:cNvSpPr/>
            <p:nvPr/>
          </p:nvSpPr>
          <p:spPr>
            <a:xfrm>
              <a:off x="13987" y="6470"/>
              <a:ext cx="3267" cy="1161"/>
            </a:xfrm>
            <a:prstGeom prst="rect">
              <a:avLst/>
            </a:prstGeom>
          </p:spPr>
          <p:txBody>
            <a:bodyPr wrap="square">
              <a:spAutoFit/>
            </a:bodyPr>
            <a:lstStyle/>
            <a:p>
              <a:pPr algn="ctr">
                <a:lnSpc>
                  <a:spcPct val="150000"/>
                </a:lnSpc>
              </a:pPr>
              <a:r>
                <a:rPr lang="zh-CN" altLang="en-US" sz="2800" b="1" spc="300" smtClean="0">
                  <a:solidFill>
                    <a:schemeClr val="tx1">
                      <a:lumMod val="50000"/>
                    </a:schemeClr>
                  </a:solidFill>
                  <a:latin typeface="方正清刻本悦宋简体" panose="02000000000000000000" pitchFamily="2" charset="-122"/>
                  <a:ea typeface="方正清刻本悦宋简体" panose="02000000000000000000" pitchFamily="2" charset="-122"/>
                  <a:cs typeface="+mn-ea"/>
                  <a:sym typeface="+mn-lt"/>
                </a:rPr>
                <a:t>分析方法</a:t>
              </a:r>
              <a:endParaRPr lang="zh-CN" altLang="en-US" sz="2800" b="1" spc="300" smtClean="0">
                <a:solidFill>
                  <a:schemeClr val="tx1">
                    <a:lumMod val="50000"/>
                  </a:schemeClr>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23" name="文本框 22"/>
            <p:cNvSpPr txBox="1"/>
            <p:nvPr/>
          </p:nvSpPr>
          <p:spPr>
            <a:xfrm>
              <a:off x="16047" y="3703"/>
              <a:ext cx="480" cy="725"/>
            </a:xfrm>
            <a:prstGeom prst="rect">
              <a:avLst/>
            </a:prstGeom>
            <a:noFill/>
          </p:spPr>
          <p:txBody>
            <a:bodyPr wrap="square" rtlCol="0">
              <a:spAutoFit/>
            </a:bodyPr>
            <a:lstStyle>
              <a:defPPr>
                <a:defRPr lang="zh-CN"/>
              </a:defPPr>
              <a:lvl1pPr>
                <a:defRPr sz="2400">
                  <a:solidFill>
                    <a:schemeClr val="bg1"/>
                  </a:solidFill>
                </a:defRPr>
              </a:lvl1pPr>
            </a:lstStyle>
            <a:p>
              <a:r>
                <a:rPr lang="zh-CN" altLang="en-US">
                  <a:latin typeface="康熙字典體" pitchFamily="2" charset="-120"/>
                  <a:ea typeface="康熙字典體" pitchFamily="2" charset="-120"/>
                  <a:cs typeface="+mn-ea"/>
                  <a:sym typeface="+mn-lt"/>
                </a:rPr>
                <a:t>三</a:t>
              </a:r>
              <a:endParaRPr lang="zh-CN" altLang="en-US">
                <a:latin typeface="康熙字典體" pitchFamily="2" charset="-120"/>
                <a:ea typeface="康熙字典體" pitchFamily="2" charset="-120"/>
                <a:cs typeface="+mn-ea"/>
                <a:sym typeface="+mn-lt"/>
              </a:endParaRPr>
            </a:p>
          </p:txBody>
        </p:sp>
        <p:sp>
          <p:nvSpPr>
            <p:cNvPr id="49" name="snowflake_292870"/>
            <p:cNvSpPr>
              <a:spLocks noChangeAspect="1"/>
            </p:cNvSpPr>
            <p:nvPr/>
          </p:nvSpPr>
          <p:spPr bwMode="auto">
            <a:xfrm>
              <a:off x="15157" y="4790"/>
              <a:ext cx="926" cy="960"/>
            </a:xfrm>
            <a:custGeom>
              <a:avLst/>
              <a:gdLst>
                <a:gd name="T0" fmla="*/ 372171 w 604011"/>
                <a:gd name="T1" fmla="*/ 372171 w 604011"/>
                <a:gd name="T2" fmla="*/ 372171 w 604011"/>
                <a:gd name="T3" fmla="*/ 372171 w 604011"/>
                <a:gd name="T4" fmla="*/ 372171 w 604011"/>
                <a:gd name="T5" fmla="*/ 372171 w 604011"/>
                <a:gd name="T6" fmla="*/ 372171 w 604011"/>
                <a:gd name="T7" fmla="*/ 372171 w 604011"/>
                <a:gd name="T8" fmla="*/ 372171 w 604011"/>
                <a:gd name="T9" fmla="*/ 372171 w 604011"/>
                <a:gd name="T10" fmla="*/ 372171 w 604011"/>
                <a:gd name="T11" fmla="*/ 372171 w 604011"/>
                <a:gd name="T12" fmla="*/ 372171 w 604011"/>
                <a:gd name="T13" fmla="*/ 372171 w 604011"/>
                <a:gd name="T14" fmla="*/ 372171 w 604011"/>
                <a:gd name="T15" fmla="*/ 372171 w 604011"/>
                <a:gd name="T16" fmla="*/ 372171 w 604011"/>
                <a:gd name="T17" fmla="*/ 372171 w 604011"/>
                <a:gd name="T18" fmla="*/ 372171 w 604011"/>
                <a:gd name="T19" fmla="*/ 372171 w 604011"/>
                <a:gd name="T20" fmla="*/ 372171 w 604011"/>
                <a:gd name="T21" fmla="*/ 372171 w 604011"/>
                <a:gd name="T22" fmla="*/ 372171 w 604011"/>
                <a:gd name="T23" fmla="*/ 372171 w 604011"/>
                <a:gd name="T24" fmla="*/ 372171 w 604011"/>
                <a:gd name="T25" fmla="*/ 372171 w 604011"/>
                <a:gd name="T26" fmla="*/ 372171 w 604011"/>
                <a:gd name="T27" fmla="*/ 372171 w 604011"/>
                <a:gd name="T28" fmla="*/ 372171 w 604011"/>
                <a:gd name="T29" fmla="*/ 372171 w 604011"/>
                <a:gd name="T30" fmla="*/ 372171 w 604011"/>
                <a:gd name="T31" fmla="*/ 372171 w 604011"/>
                <a:gd name="T32" fmla="*/ 372171 w 604011"/>
                <a:gd name="T33" fmla="*/ 372171 w 604011"/>
                <a:gd name="T34" fmla="*/ 372171 w 604011"/>
                <a:gd name="T35" fmla="*/ 372171 w 604011"/>
                <a:gd name="T36" fmla="*/ 372171 w 604011"/>
                <a:gd name="T37" fmla="*/ 372171 w 604011"/>
                <a:gd name="T38" fmla="*/ 372171 w 604011"/>
                <a:gd name="T39" fmla="*/ 372171 w 604011"/>
                <a:gd name="T40" fmla="*/ 372171 w 604011"/>
                <a:gd name="T41" fmla="*/ 372171 w 604011"/>
                <a:gd name="T42" fmla="*/ 372171 w 604011"/>
                <a:gd name="T43" fmla="*/ 372171 w 604011"/>
                <a:gd name="T44" fmla="*/ 372171 w 604011"/>
                <a:gd name="T45" fmla="*/ 372171 w 604011"/>
                <a:gd name="T46" fmla="*/ 372171 w 604011"/>
                <a:gd name="T47" fmla="*/ 372171 w 604011"/>
                <a:gd name="T48" fmla="*/ 372171 w 604011"/>
                <a:gd name="T49" fmla="*/ 372171 w 604011"/>
                <a:gd name="T50" fmla="*/ 372171 w 604011"/>
                <a:gd name="T51" fmla="*/ 372171 w 604011"/>
                <a:gd name="T52" fmla="*/ 372171 w 604011"/>
                <a:gd name="T53" fmla="*/ 372171 w 604011"/>
                <a:gd name="T54" fmla="*/ 372171 w 604011"/>
                <a:gd name="T55" fmla="*/ 372171 w 604011"/>
                <a:gd name="T56" fmla="*/ 372171 w 604011"/>
                <a:gd name="T57" fmla="*/ 372171 w 604011"/>
                <a:gd name="T58" fmla="*/ 372171 w 604011"/>
                <a:gd name="T59" fmla="*/ 372171 w 604011"/>
                <a:gd name="T60" fmla="*/ 372171 w 604011"/>
                <a:gd name="T61" fmla="*/ 372171 w 604011"/>
                <a:gd name="T62" fmla="*/ 372171 w 604011"/>
                <a:gd name="T63" fmla="*/ 372171 w 604011"/>
                <a:gd name="T64" fmla="*/ 372171 w 604011"/>
                <a:gd name="T65" fmla="*/ 372171 w 604011"/>
                <a:gd name="T66" fmla="*/ 372171 w 604011"/>
                <a:gd name="T67" fmla="*/ 372171 w 604011"/>
                <a:gd name="T68" fmla="*/ 372171 w 604011"/>
                <a:gd name="T69" fmla="*/ 372171 w 604011"/>
                <a:gd name="T70" fmla="*/ 372171 w 604011"/>
                <a:gd name="T71" fmla="*/ 372171 w 604011"/>
                <a:gd name="T72" fmla="*/ 372171 w 604011"/>
                <a:gd name="T73" fmla="*/ 372171 w 604011"/>
                <a:gd name="T74" fmla="*/ 372171 w 604011"/>
                <a:gd name="T75" fmla="*/ 372171 w 604011"/>
                <a:gd name="T76" fmla="*/ 372171 w 604011"/>
                <a:gd name="T77" fmla="*/ 372171 w 604011"/>
                <a:gd name="T78" fmla="*/ 372171 w 604011"/>
                <a:gd name="T79" fmla="*/ 372171 w 604011"/>
                <a:gd name="T80" fmla="*/ 372171 w 604011"/>
                <a:gd name="T81" fmla="*/ 372171 w 604011"/>
                <a:gd name="T82" fmla="*/ 372171 w 604011"/>
                <a:gd name="T83" fmla="*/ 372171 w 604011"/>
                <a:gd name="T84" fmla="*/ 372171 w 604011"/>
                <a:gd name="T85" fmla="*/ 372171 w 604011"/>
                <a:gd name="T86" fmla="*/ 372171 w 604011"/>
                <a:gd name="T87" fmla="*/ 372171 w 604011"/>
                <a:gd name="T88" fmla="*/ 372171 w 604011"/>
                <a:gd name="T89" fmla="*/ 372171 w 604011"/>
                <a:gd name="T90" fmla="*/ 372171 w 604011"/>
                <a:gd name="T91" fmla="*/ 372171 w 604011"/>
                <a:gd name="T92" fmla="*/ 372171 w 604011"/>
                <a:gd name="T93" fmla="*/ 372171 w 604011"/>
                <a:gd name="T94" fmla="*/ 372171 w 604011"/>
                <a:gd name="T95" fmla="*/ 372171 w 604011"/>
                <a:gd name="T96" fmla="*/ 372171 w 604011"/>
                <a:gd name="T97" fmla="*/ 372171 w 604011"/>
                <a:gd name="T98" fmla="*/ 372171 w 604011"/>
                <a:gd name="T99" fmla="*/ 372171 w 604011"/>
                <a:gd name="T100" fmla="*/ 372171 w 604011"/>
                <a:gd name="T101" fmla="*/ 372171 w 604011"/>
                <a:gd name="T102" fmla="*/ 372171 w 604011"/>
                <a:gd name="T103" fmla="*/ 372171 w 604011"/>
                <a:gd name="T104" fmla="*/ 372171 w 604011"/>
                <a:gd name="T105" fmla="*/ 372171 w 604011"/>
                <a:gd name="T106" fmla="*/ 372171 w 604011"/>
                <a:gd name="T107" fmla="*/ 372171 w 604011"/>
                <a:gd name="T108" fmla="*/ 372171 w 604011"/>
                <a:gd name="T109" fmla="*/ 372171 w 604011"/>
                <a:gd name="T110" fmla="*/ 372171 w 604011"/>
                <a:gd name="T111" fmla="*/ 372171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77" h="6827">
                  <a:moveTo>
                    <a:pt x="6438" y="4233"/>
                  </a:moveTo>
                  <a:lnTo>
                    <a:pt x="5395" y="4512"/>
                  </a:lnTo>
                  <a:lnTo>
                    <a:pt x="4763" y="4147"/>
                  </a:lnTo>
                  <a:lnTo>
                    <a:pt x="5464" y="3960"/>
                  </a:lnTo>
                  <a:cubicBezTo>
                    <a:pt x="5518" y="3945"/>
                    <a:pt x="5550" y="3889"/>
                    <a:pt x="5536" y="3835"/>
                  </a:cubicBezTo>
                  <a:cubicBezTo>
                    <a:pt x="5521" y="3781"/>
                    <a:pt x="5465" y="3749"/>
                    <a:pt x="5411" y="3763"/>
                  </a:cubicBezTo>
                  <a:lnTo>
                    <a:pt x="4514" y="4003"/>
                  </a:lnTo>
                  <a:lnTo>
                    <a:pt x="3913" y="3657"/>
                  </a:lnTo>
                  <a:cubicBezTo>
                    <a:pt x="3948" y="3576"/>
                    <a:pt x="3966" y="3487"/>
                    <a:pt x="3966" y="3394"/>
                  </a:cubicBezTo>
                  <a:cubicBezTo>
                    <a:pt x="3966" y="3313"/>
                    <a:pt x="3952" y="3235"/>
                    <a:pt x="3926" y="3163"/>
                  </a:cubicBezTo>
                  <a:lnTo>
                    <a:pt x="4514" y="2823"/>
                  </a:lnTo>
                  <a:lnTo>
                    <a:pt x="5411" y="3064"/>
                  </a:lnTo>
                  <a:cubicBezTo>
                    <a:pt x="5420" y="3066"/>
                    <a:pt x="5429" y="3067"/>
                    <a:pt x="5437" y="3067"/>
                  </a:cubicBezTo>
                  <a:cubicBezTo>
                    <a:pt x="5482" y="3067"/>
                    <a:pt x="5524" y="3037"/>
                    <a:pt x="5536" y="2992"/>
                  </a:cubicBezTo>
                  <a:cubicBezTo>
                    <a:pt x="5550" y="2937"/>
                    <a:pt x="5518" y="2882"/>
                    <a:pt x="5464" y="2867"/>
                  </a:cubicBezTo>
                  <a:lnTo>
                    <a:pt x="4763" y="2679"/>
                  </a:lnTo>
                  <a:lnTo>
                    <a:pt x="5395" y="2315"/>
                  </a:lnTo>
                  <a:lnTo>
                    <a:pt x="6438" y="2594"/>
                  </a:lnTo>
                  <a:cubicBezTo>
                    <a:pt x="6447" y="2596"/>
                    <a:pt x="6455" y="2598"/>
                    <a:pt x="6464" y="2598"/>
                  </a:cubicBezTo>
                  <a:cubicBezTo>
                    <a:pt x="6509" y="2598"/>
                    <a:pt x="6550" y="2568"/>
                    <a:pt x="6562" y="2522"/>
                  </a:cubicBezTo>
                  <a:cubicBezTo>
                    <a:pt x="6577" y="2468"/>
                    <a:pt x="6545" y="2412"/>
                    <a:pt x="6490" y="2397"/>
                  </a:cubicBezTo>
                  <a:lnTo>
                    <a:pt x="5644" y="2171"/>
                  </a:lnTo>
                  <a:lnTo>
                    <a:pt x="6207" y="1846"/>
                  </a:lnTo>
                  <a:cubicBezTo>
                    <a:pt x="6256" y="1818"/>
                    <a:pt x="6272" y="1755"/>
                    <a:pt x="6244" y="1707"/>
                  </a:cubicBezTo>
                  <a:cubicBezTo>
                    <a:pt x="6216" y="1658"/>
                    <a:pt x="6154" y="1641"/>
                    <a:pt x="6105" y="1669"/>
                  </a:cubicBezTo>
                  <a:lnTo>
                    <a:pt x="5542" y="1995"/>
                  </a:lnTo>
                  <a:lnTo>
                    <a:pt x="5769" y="1148"/>
                  </a:lnTo>
                  <a:cubicBezTo>
                    <a:pt x="5784" y="1094"/>
                    <a:pt x="5751" y="1038"/>
                    <a:pt x="5697" y="1024"/>
                  </a:cubicBezTo>
                  <a:cubicBezTo>
                    <a:pt x="5643" y="1009"/>
                    <a:pt x="5587" y="1041"/>
                    <a:pt x="5573" y="1095"/>
                  </a:cubicBezTo>
                  <a:lnTo>
                    <a:pt x="5293" y="2138"/>
                  </a:lnTo>
                  <a:lnTo>
                    <a:pt x="4662" y="2503"/>
                  </a:lnTo>
                  <a:lnTo>
                    <a:pt x="4849" y="1803"/>
                  </a:lnTo>
                  <a:cubicBezTo>
                    <a:pt x="4864" y="1748"/>
                    <a:pt x="4832" y="1692"/>
                    <a:pt x="4777" y="1678"/>
                  </a:cubicBezTo>
                  <a:cubicBezTo>
                    <a:pt x="4723" y="1663"/>
                    <a:pt x="4667" y="1696"/>
                    <a:pt x="4653" y="1750"/>
                  </a:cubicBezTo>
                  <a:lnTo>
                    <a:pt x="4412" y="2647"/>
                  </a:lnTo>
                  <a:lnTo>
                    <a:pt x="3828" y="2984"/>
                  </a:lnTo>
                  <a:cubicBezTo>
                    <a:pt x="3723" y="2847"/>
                    <a:pt x="3568" y="2751"/>
                    <a:pt x="3390" y="2724"/>
                  </a:cubicBezTo>
                  <a:lnTo>
                    <a:pt x="3390" y="2057"/>
                  </a:lnTo>
                  <a:lnTo>
                    <a:pt x="4047" y="1400"/>
                  </a:lnTo>
                  <a:cubicBezTo>
                    <a:pt x="4087" y="1360"/>
                    <a:pt x="4087" y="1296"/>
                    <a:pt x="4047" y="1256"/>
                  </a:cubicBezTo>
                  <a:cubicBezTo>
                    <a:pt x="4007" y="1216"/>
                    <a:pt x="3943" y="1216"/>
                    <a:pt x="3903" y="1256"/>
                  </a:cubicBezTo>
                  <a:lnTo>
                    <a:pt x="3390" y="1769"/>
                  </a:lnTo>
                  <a:lnTo>
                    <a:pt x="3390" y="1040"/>
                  </a:lnTo>
                  <a:lnTo>
                    <a:pt x="4154" y="276"/>
                  </a:lnTo>
                  <a:cubicBezTo>
                    <a:pt x="4193" y="236"/>
                    <a:pt x="4193" y="172"/>
                    <a:pt x="4154" y="132"/>
                  </a:cubicBezTo>
                  <a:cubicBezTo>
                    <a:pt x="4114" y="93"/>
                    <a:pt x="4049" y="93"/>
                    <a:pt x="4010" y="132"/>
                  </a:cubicBezTo>
                  <a:lnTo>
                    <a:pt x="3390" y="752"/>
                  </a:lnTo>
                  <a:lnTo>
                    <a:pt x="3390" y="102"/>
                  </a:lnTo>
                  <a:cubicBezTo>
                    <a:pt x="3390" y="46"/>
                    <a:pt x="3345" y="0"/>
                    <a:pt x="3288" y="0"/>
                  </a:cubicBezTo>
                  <a:cubicBezTo>
                    <a:pt x="3232" y="0"/>
                    <a:pt x="3187" y="46"/>
                    <a:pt x="3187" y="102"/>
                  </a:cubicBezTo>
                  <a:lnTo>
                    <a:pt x="3187" y="752"/>
                  </a:lnTo>
                  <a:lnTo>
                    <a:pt x="2567" y="132"/>
                  </a:lnTo>
                  <a:cubicBezTo>
                    <a:pt x="2527" y="93"/>
                    <a:pt x="2463" y="93"/>
                    <a:pt x="2423" y="132"/>
                  </a:cubicBezTo>
                  <a:cubicBezTo>
                    <a:pt x="2383" y="172"/>
                    <a:pt x="2383" y="237"/>
                    <a:pt x="2423" y="276"/>
                  </a:cubicBezTo>
                  <a:lnTo>
                    <a:pt x="3187" y="1040"/>
                  </a:lnTo>
                  <a:lnTo>
                    <a:pt x="3187" y="1769"/>
                  </a:lnTo>
                  <a:lnTo>
                    <a:pt x="2674" y="1256"/>
                  </a:lnTo>
                  <a:cubicBezTo>
                    <a:pt x="2634" y="1216"/>
                    <a:pt x="2570" y="1216"/>
                    <a:pt x="2530" y="1256"/>
                  </a:cubicBezTo>
                  <a:cubicBezTo>
                    <a:pt x="2490" y="1296"/>
                    <a:pt x="2490" y="1360"/>
                    <a:pt x="2530" y="1400"/>
                  </a:cubicBezTo>
                  <a:lnTo>
                    <a:pt x="3187" y="2057"/>
                  </a:lnTo>
                  <a:lnTo>
                    <a:pt x="3187" y="2724"/>
                  </a:lnTo>
                  <a:cubicBezTo>
                    <a:pt x="3009" y="2751"/>
                    <a:pt x="2853" y="2847"/>
                    <a:pt x="2749" y="2984"/>
                  </a:cubicBezTo>
                  <a:lnTo>
                    <a:pt x="2164" y="2647"/>
                  </a:lnTo>
                  <a:lnTo>
                    <a:pt x="1924" y="1750"/>
                  </a:lnTo>
                  <a:cubicBezTo>
                    <a:pt x="1910" y="1696"/>
                    <a:pt x="1854" y="1663"/>
                    <a:pt x="1799" y="1678"/>
                  </a:cubicBezTo>
                  <a:cubicBezTo>
                    <a:pt x="1745" y="1692"/>
                    <a:pt x="1713" y="1748"/>
                    <a:pt x="1727" y="1803"/>
                  </a:cubicBezTo>
                  <a:lnTo>
                    <a:pt x="1915" y="2503"/>
                  </a:lnTo>
                  <a:lnTo>
                    <a:pt x="1284" y="2138"/>
                  </a:lnTo>
                  <a:lnTo>
                    <a:pt x="1004" y="1096"/>
                  </a:lnTo>
                  <a:cubicBezTo>
                    <a:pt x="990" y="1041"/>
                    <a:pt x="934" y="1009"/>
                    <a:pt x="880" y="1024"/>
                  </a:cubicBezTo>
                  <a:cubicBezTo>
                    <a:pt x="825" y="1038"/>
                    <a:pt x="793" y="1094"/>
                    <a:pt x="808" y="1148"/>
                  </a:cubicBezTo>
                  <a:lnTo>
                    <a:pt x="1034" y="1995"/>
                  </a:lnTo>
                  <a:lnTo>
                    <a:pt x="471" y="1669"/>
                  </a:lnTo>
                  <a:cubicBezTo>
                    <a:pt x="423" y="1641"/>
                    <a:pt x="360" y="1658"/>
                    <a:pt x="332" y="1707"/>
                  </a:cubicBezTo>
                  <a:cubicBezTo>
                    <a:pt x="304" y="1755"/>
                    <a:pt x="321" y="1818"/>
                    <a:pt x="370" y="1846"/>
                  </a:cubicBezTo>
                  <a:lnTo>
                    <a:pt x="933" y="2171"/>
                  </a:lnTo>
                  <a:lnTo>
                    <a:pt x="86" y="2398"/>
                  </a:lnTo>
                  <a:cubicBezTo>
                    <a:pt x="32" y="2412"/>
                    <a:pt x="0" y="2468"/>
                    <a:pt x="14" y="2522"/>
                  </a:cubicBezTo>
                  <a:cubicBezTo>
                    <a:pt x="26" y="2568"/>
                    <a:pt x="68" y="2598"/>
                    <a:pt x="113" y="2598"/>
                  </a:cubicBezTo>
                  <a:cubicBezTo>
                    <a:pt x="121" y="2598"/>
                    <a:pt x="130" y="2597"/>
                    <a:pt x="139" y="2594"/>
                  </a:cubicBezTo>
                  <a:lnTo>
                    <a:pt x="1182" y="2315"/>
                  </a:lnTo>
                  <a:lnTo>
                    <a:pt x="1813" y="2679"/>
                  </a:lnTo>
                  <a:lnTo>
                    <a:pt x="1113" y="2867"/>
                  </a:lnTo>
                  <a:cubicBezTo>
                    <a:pt x="1059" y="2882"/>
                    <a:pt x="1026" y="2937"/>
                    <a:pt x="1041" y="2992"/>
                  </a:cubicBezTo>
                  <a:cubicBezTo>
                    <a:pt x="1053" y="3037"/>
                    <a:pt x="1094" y="3067"/>
                    <a:pt x="1139" y="3067"/>
                  </a:cubicBezTo>
                  <a:cubicBezTo>
                    <a:pt x="1148" y="3067"/>
                    <a:pt x="1157" y="3066"/>
                    <a:pt x="1166" y="3064"/>
                  </a:cubicBezTo>
                  <a:lnTo>
                    <a:pt x="2063" y="2823"/>
                  </a:lnTo>
                  <a:lnTo>
                    <a:pt x="2651" y="3163"/>
                  </a:lnTo>
                  <a:cubicBezTo>
                    <a:pt x="2625" y="3235"/>
                    <a:pt x="2610" y="3313"/>
                    <a:pt x="2610" y="3394"/>
                  </a:cubicBezTo>
                  <a:cubicBezTo>
                    <a:pt x="2610" y="3487"/>
                    <a:pt x="2629" y="3576"/>
                    <a:pt x="2663" y="3657"/>
                  </a:cubicBezTo>
                  <a:lnTo>
                    <a:pt x="2063" y="4004"/>
                  </a:lnTo>
                  <a:lnTo>
                    <a:pt x="1166" y="3763"/>
                  </a:lnTo>
                  <a:cubicBezTo>
                    <a:pt x="1111" y="3749"/>
                    <a:pt x="1056" y="3781"/>
                    <a:pt x="1041" y="3835"/>
                  </a:cubicBezTo>
                  <a:cubicBezTo>
                    <a:pt x="1026" y="3889"/>
                    <a:pt x="1059" y="3945"/>
                    <a:pt x="1113" y="3960"/>
                  </a:cubicBezTo>
                  <a:lnTo>
                    <a:pt x="1813" y="4147"/>
                  </a:lnTo>
                  <a:lnTo>
                    <a:pt x="1182" y="4512"/>
                  </a:lnTo>
                  <a:lnTo>
                    <a:pt x="139" y="4233"/>
                  </a:lnTo>
                  <a:cubicBezTo>
                    <a:pt x="85" y="4218"/>
                    <a:pt x="29" y="4250"/>
                    <a:pt x="14" y="4305"/>
                  </a:cubicBezTo>
                  <a:cubicBezTo>
                    <a:pt x="0" y="4359"/>
                    <a:pt x="32" y="4415"/>
                    <a:pt x="86" y="4429"/>
                  </a:cubicBezTo>
                  <a:lnTo>
                    <a:pt x="933" y="4656"/>
                  </a:lnTo>
                  <a:lnTo>
                    <a:pt x="370" y="4981"/>
                  </a:lnTo>
                  <a:cubicBezTo>
                    <a:pt x="321" y="5009"/>
                    <a:pt x="304" y="5071"/>
                    <a:pt x="332" y="5120"/>
                  </a:cubicBezTo>
                  <a:cubicBezTo>
                    <a:pt x="351" y="5153"/>
                    <a:pt x="385" y="5171"/>
                    <a:pt x="420" y="5171"/>
                  </a:cubicBezTo>
                  <a:cubicBezTo>
                    <a:pt x="438" y="5171"/>
                    <a:pt x="455" y="5167"/>
                    <a:pt x="471" y="5157"/>
                  </a:cubicBezTo>
                  <a:lnTo>
                    <a:pt x="1034" y="4832"/>
                  </a:lnTo>
                  <a:lnTo>
                    <a:pt x="808" y="5679"/>
                  </a:lnTo>
                  <a:cubicBezTo>
                    <a:pt x="793" y="5733"/>
                    <a:pt x="825" y="5789"/>
                    <a:pt x="879" y="5803"/>
                  </a:cubicBezTo>
                  <a:cubicBezTo>
                    <a:pt x="888" y="5806"/>
                    <a:pt x="897" y="5807"/>
                    <a:pt x="906" y="5807"/>
                  </a:cubicBezTo>
                  <a:cubicBezTo>
                    <a:pt x="951" y="5807"/>
                    <a:pt x="992" y="5777"/>
                    <a:pt x="1004" y="5731"/>
                  </a:cubicBezTo>
                  <a:lnTo>
                    <a:pt x="1284" y="4688"/>
                  </a:lnTo>
                  <a:lnTo>
                    <a:pt x="1915" y="4324"/>
                  </a:lnTo>
                  <a:lnTo>
                    <a:pt x="1727" y="5024"/>
                  </a:lnTo>
                  <a:cubicBezTo>
                    <a:pt x="1713" y="5078"/>
                    <a:pt x="1745" y="5134"/>
                    <a:pt x="1799" y="5149"/>
                  </a:cubicBezTo>
                  <a:cubicBezTo>
                    <a:pt x="1808" y="5151"/>
                    <a:pt x="1817" y="5152"/>
                    <a:pt x="1826" y="5152"/>
                  </a:cubicBezTo>
                  <a:cubicBezTo>
                    <a:pt x="1871" y="5152"/>
                    <a:pt x="1912" y="5122"/>
                    <a:pt x="1924" y="5077"/>
                  </a:cubicBezTo>
                  <a:lnTo>
                    <a:pt x="2164" y="4180"/>
                  </a:lnTo>
                  <a:lnTo>
                    <a:pt x="2770" y="3830"/>
                  </a:lnTo>
                  <a:cubicBezTo>
                    <a:pt x="2873" y="3954"/>
                    <a:pt x="3020" y="4040"/>
                    <a:pt x="3187" y="4065"/>
                  </a:cubicBezTo>
                  <a:lnTo>
                    <a:pt x="3187" y="4770"/>
                  </a:lnTo>
                  <a:lnTo>
                    <a:pt x="2530" y="5427"/>
                  </a:lnTo>
                  <a:cubicBezTo>
                    <a:pt x="2490" y="5466"/>
                    <a:pt x="2490" y="5531"/>
                    <a:pt x="2530" y="5571"/>
                  </a:cubicBezTo>
                  <a:cubicBezTo>
                    <a:pt x="2570" y="5610"/>
                    <a:pt x="2634" y="5610"/>
                    <a:pt x="2674" y="5571"/>
                  </a:cubicBezTo>
                  <a:lnTo>
                    <a:pt x="3187" y="5058"/>
                  </a:lnTo>
                  <a:lnTo>
                    <a:pt x="3187" y="5787"/>
                  </a:lnTo>
                  <a:lnTo>
                    <a:pt x="2423" y="6551"/>
                  </a:lnTo>
                  <a:cubicBezTo>
                    <a:pt x="2383" y="6590"/>
                    <a:pt x="2383" y="6655"/>
                    <a:pt x="2423" y="6694"/>
                  </a:cubicBezTo>
                  <a:cubicBezTo>
                    <a:pt x="2463" y="6734"/>
                    <a:pt x="2527" y="6734"/>
                    <a:pt x="2567" y="6694"/>
                  </a:cubicBezTo>
                  <a:lnTo>
                    <a:pt x="3187" y="6075"/>
                  </a:lnTo>
                  <a:lnTo>
                    <a:pt x="3187" y="6725"/>
                  </a:lnTo>
                  <a:cubicBezTo>
                    <a:pt x="3187" y="6781"/>
                    <a:pt x="3232" y="6827"/>
                    <a:pt x="3288" y="6827"/>
                  </a:cubicBezTo>
                  <a:cubicBezTo>
                    <a:pt x="3344" y="6827"/>
                    <a:pt x="3390" y="6781"/>
                    <a:pt x="3390" y="6725"/>
                  </a:cubicBezTo>
                  <a:lnTo>
                    <a:pt x="3390" y="6075"/>
                  </a:lnTo>
                  <a:lnTo>
                    <a:pt x="4010" y="6694"/>
                  </a:lnTo>
                  <a:cubicBezTo>
                    <a:pt x="4029" y="6714"/>
                    <a:pt x="4056" y="6724"/>
                    <a:pt x="4082" y="6724"/>
                  </a:cubicBezTo>
                  <a:cubicBezTo>
                    <a:pt x="4108" y="6724"/>
                    <a:pt x="4134" y="6714"/>
                    <a:pt x="4154" y="6694"/>
                  </a:cubicBezTo>
                  <a:cubicBezTo>
                    <a:pt x="4193" y="6655"/>
                    <a:pt x="4193" y="6590"/>
                    <a:pt x="4154" y="6550"/>
                  </a:cubicBezTo>
                  <a:lnTo>
                    <a:pt x="3390" y="5787"/>
                  </a:lnTo>
                  <a:lnTo>
                    <a:pt x="3390" y="5058"/>
                  </a:lnTo>
                  <a:lnTo>
                    <a:pt x="3903" y="5571"/>
                  </a:lnTo>
                  <a:cubicBezTo>
                    <a:pt x="3923" y="5590"/>
                    <a:pt x="3949" y="5600"/>
                    <a:pt x="3975" y="5600"/>
                  </a:cubicBezTo>
                  <a:cubicBezTo>
                    <a:pt x="4001" y="5600"/>
                    <a:pt x="4027" y="5590"/>
                    <a:pt x="4047" y="5571"/>
                  </a:cubicBezTo>
                  <a:cubicBezTo>
                    <a:pt x="4086" y="5531"/>
                    <a:pt x="4086" y="5466"/>
                    <a:pt x="4047" y="5427"/>
                  </a:cubicBezTo>
                  <a:lnTo>
                    <a:pt x="3390" y="4770"/>
                  </a:lnTo>
                  <a:lnTo>
                    <a:pt x="3390" y="4065"/>
                  </a:lnTo>
                  <a:cubicBezTo>
                    <a:pt x="3556" y="4040"/>
                    <a:pt x="3703" y="3954"/>
                    <a:pt x="3807" y="3830"/>
                  </a:cubicBezTo>
                  <a:lnTo>
                    <a:pt x="4412" y="4180"/>
                  </a:lnTo>
                  <a:lnTo>
                    <a:pt x="4653" y="5077"/>
                  </a:lnTo>
                  <a:cubicBezTo>
                    <a:pt x="4665" y="5122"/>
                    <a:pt x="4706" y="5152"/>
                    <a:pt x="4751" y="5152"/>
                  </a:cubicBezTo>
                  <a:cubicBezTo>
                    <a:pt x="4759" y="5152"/>
                    <a:pt x="4768" y="5151"/>
                    <a:pt x="4777" y="5149"/>
                  </a:cubicBezTo>
                  <a:cubicBezTo>
                    <a:pt x="4831" y="5134"/>
                    <a:pt x="4864" y="5078"/>
                    <a:pt x="4849" y="5024"/>
                  </a:cubicBezTo>
                  <a:lnTo>
                    <a:pt x="4661" y="4324"/>
                  </a:lnTo>
                  <a:lnTo>
                    <a:pt x="5293" y="4688"/>
                  </a:lnTo>
                  <a:lnTo>
                    <a:pt x="5572" y="5731"/>
                  </a:lnTo>
                  <a:cubicBezTo>
                    <a:pt x="5585" y="5777"/>
                    <a:pt x="5626" y="5807"/>
                    <a:pt x="5671" y="5807"/>
                  </a:cubicBezTo>
                  <a:cubicBezTo>
                    <a:pt x="5679" y="5807"/>
                    <a:pt x="5688" y="5806"/>
                    <a:pt x="5697" y="5803"/>
                  </a:cubicBezTo>
                  <a:cubicBezTo>
                    <a:pt x="5751" y="5789"/>
                    <a:pt x="5784" y="5733"/>
                    <a:pt x="5769" y="5679"/>
                  </a:cubicBezTo>
                  <a:lnTo>
                    <a:pt x="5542" y="4832"/>
                  </a:lnTo>
                  <a:lnTo>
                    <a:pt x="6105" y="5157"/>
                  </a:lnTo>
                  <a:cubicBezTo>
                    <a:pt x="6121" y="5167"/>
                    <a:pt x="6139" y="5171"/>
                    <a:pt x="6156" y="5171"/>
                  </a:cubicBezTo>
                  <a:cubicBezTo>
                    <a:pt x="6191" y="5171"/>
                    <a:pt x="6225" y="5153"/>
                    <a:pt x="6244" y="5120"/>
                  </a:cubicBezTo>
                  <a:cubicBezTo>
                    <a:pt x="6272" y="5071"/>
                    <a:pt x="6256" y="5009"/>
                    <a:pt x="6207" y="4981"/>
                  </a:cubicBezTo>
                  <a:lnTo>
                    <a:pt x="5644" y="4656"/>
                  </a:lnTo>
                  <a:lnTo>
                    <a:pt x="6490" y="4429"/>
                  </a:lnTo>
                  <a:cubicBezTo>
                    <a:pt x="6545" y="4415"/>
                    <a:pt x="6577" y="4359"/>
                    <a:pt x="6562" y="4305"/>
                  </a:cubicBezTo>
                  <a:cubicBezTo>
                    <a:pt x="6548" y="4250"/>
                    <a:pt x="6492" y="4218"/>
                    <a:pt x="6438" y="4233"/>
                  </a:cubicBezTo>
                  <a:close/>
                  <a:moveTo>
                    <a:pt x="3288" y="3869"/>
                  </a:moveTo>
                  <a:cubicBezTo>
                    <a:pt x="3027" y="3869"/>
                    <a:pt x="2814" y="3656"/>
                    <a:pt x="2814" y="3394"/>
                  </a:cubicBezTo>
                  <a:cubicBezTo>
                    <a:pt x="2814" y="3133"/>
                    <a:pt x="3027" y="2920"/>
                    <a:pt x="3288" y="2920"/>
                  </a:cubicBezTo>
                  <a:cubicBezTo>
                    <a:pt x="3550" y="2920"/>
                    <a:pt x="3763" y="3133"/>
                    <a:pt x="3763" y="3394"/>
                  </a:cubicBezTo>
                  <a:cubicBezTo>
                    <a:pt x="3763" y="3656"/>
                    <a:pt x="3550" y="3869"/>
                    <a:pt x="3288" y="3869"/>
                  </a:cubicBezTo>
                  <a:close/>
                </a:path>
              </a:pathLst>
            </a:custGeom>
            <a:solidFill>
              <a:schemeClr val="bg1">
                <a:lumMod val="65000"/>
              </a:schemeClr>
            </a:solidFill>
            <a:ln>
              <a:solidFill>
                <a:schemeClr val="bg1">
                  <a:lumMod val="65000"/>
                </a:schemeClr>
              </a:solidFill>
            </a:ln>
          </p:spPr>
        </p:sp>
      </p:grpSp>
      <p:grpSp>
        <p:nvGrpSpPr>
          <p:cNvPr id="24" name="组合 23"/>
          <p:cNvGrpSpPr/>
          <p:nvPr/>
        </p:nvGrpSpPr>
        <p:grpSpPr>
          <a:xfrm>
            <a:off x="4894580" y="2054225"/>
            <a:ext cx="3139440" cy="3366770"/>
            <a:chOff x="7708" y="3235"/>
            <a:chExt cx="4944" cy="5302"/>
          </a:xfrm>
        </p:grpSpPr>
        <p:sp>
          <p:nvSpPr>
            <p:cNvPr id="11" name="椭圆 10"/>
            <p:cNvSpPr/>
            <p:nvPr/>
          </p:nvSpPr>
          <p:spPr>
            <a:xfrm>
              <a:off x="7708" y="3625"/>
              <a:ext cx="4944" cy="4912"/>
            </a:xfrm>
            <a:prstGeom prst="ellipse">
              <a:avLst/>
            </a:prstGeom>
            <a:solidFill>
              <a:schemeClr val="bg1"/>
            </a:solidFill>
            <a:ln>
              <a:solidFill>
                <a:schemeClr val="bg1">
                  <a:lumMod val="50000"/>
                </a:schemeClr>
              </a:solid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zh-CN" altLang="en-US">
                <a:cs typeface="+mn-ea"/>
                <a:sym typeface="+mn-lt"/>
              </a:endParaRPr>
            </a:p>
          </p:txBody>
        </p:sp>
        <p:sp>
          <p:nvSpPr>
            <p:cNvPr id="12" name="椭圆 11"/>
            <p:cNvSpPr/>
            <p:nvPr/>
          </p:nvSpPr>
          <p:spPr>
            <a:xfrm>
              <a:off x="10675" y="3525"/>
              <a:ext cx="861" cy="861"/>
            </a:xfrm>
            <a:prstGeom prst="ellipse">
              <a:avLst/>
            </a:prstGeom>
            <a:solidFill>
              <a:srgbClr val="C00000"/>
            </a:solidFill>
            <a:ln>
              <a:noFill/>
            </a:ln>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zh-CN" altLang="en-US">
                <a:cs typeface="+mn-ea"/>
                <a:sym typeface="+mn-lt"/>
              </a:endParaRPr>
            </a:p>
          </p:txBody>
        </p:sp>
        <p:sp>
          <p:nvSpPr>
            <p:cNvPr id="13" name="任意多边形 12"/>
            <p:cNvSpPr/>
            <p:nvPr/>
          </p:nvSpPr>
          <p:spPr>
            <a:xfrm>
              <a:off x="8274" y="3235"/>
              <a:ext cx="3610" cy="675"/>
            </a:xfrm>
            <a:custGeom>
              <a:avLst/>
              <a:gdLst>
                <a:gd name="connsiteX0" fmla="*/ 0 w 2740520"/>
                <a:gd name="connsiteY0" fmla="*/ 0 h 512350"/>
                <a:gd name="connsiteX1" fmla="*/ 2740520 w 2740520"/>
                <a:gd name="connsiteY1" fmla="*/ 0 h 512350"/>
                <a:gd name="connsiteX2" fmla="*/ 2740520 w 2740520"/>
                <a:gd name="connsiteY2" fmla="*/ 512350 h 512350"/>
                <a:gd name="connsiteX3" fmla="*/ 0 w 2740520"/>
                <a:gd name="connsiteY3" fmla="*/ 512350 h 512350"/>
                <a:gd name="connsiteX4" fmla="*/ 0 w 2740520"/>
                <a:gd name="connsiteY4" fmla="*/ 0 h 512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520" h="512350">
                  <a:moveTo>
                    <a:pt x="0" y="0"/>
                  </a:moveTo>
                  <a:lnTo>
                    <a:pt x="2740520" y="0"/>
                  </a:lnTo>
                  <a:lnTo>
                    <a:pt x="2740520" y="512350"/>
                  </a:lnTo>
                  <a:lnTo>
                    <a:pt x="0" y="5123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24130" rIns="0" bIns="24130" numCol="1" spcCol="1270" anchor="ctr" anchorCtr="0">
              <a:noAutofit/>
            </a:bodyPr>
            <a:lstStyle/>
            <a:p>
              <a:pPr lvl="0" algn="l" defTabSz="844550">
                <a:lnSpc>
                  <a:spcPct val="90000"/>
                </a:lnSpc>
                <a:spcBef>
                  <a:spcPct val="0"/>
                </a:spcBef>
                <a:spcAft>
                  <a:spcPct val="35000"/>
                </a:spcAft>
              </a:pPr>
              <a:endParaRPr lang="zh-CN" altLang="en-US" sz="1900" kern="1200">
                <a:cs typeface="+mn-ea"/>
                <a:sym typeface="+mn-lt"/>
              </a:endParaRPr>
            </a:p>
          </p:txBody>
        </p:sp>
        <p:sp>
          <p:nvSpPr>
            <p:cNvPr id="14" name="任意多边形 13"/>
            <p:cNvSpPr/>
            <p:nvPr/>
          </p:nvSpPr>
          <p:spPr>
            <a:xfrm>
              <a:off x="8274" y="4003"/>
              <a:ext cx="3610" cy="277"/>
            </a:xfrm>
            <a:custGeom>
              <a:avLst/>
              <a:gdLst>
                <a:gd name="connsiteX0" fmla="*/ 0 w 2740520"/>
                <a:gd name="connsiteY0" fmla="*/ 0 h 210600"/>
                <a:gd name="connsiteX1" fmla="*/ 2740520 w 2740520"/>
                <a:gd name="connsiteY1" fmla="*/ 0 h 210600"/>
                <a:gd name="connsiteX2" fmla="*/ 2740520 w 2740520"/>
                <a:gd name="connsiteY2" fmla="*/ 210600 h 210600"/>
                <a:gd name="connsiteX3" fmla="*/ 0 w 2740520"/>
                <a:gd name="connsiteY3" fmla="*/ 210600 h 210600"/>
                <a:gd name="connsiteX4" fmla="*/ 0 w 2740520"/>
                <a:gd name="connsiteY4" fmla="*/ 0 h 210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520" h="210600">
                  <a:moveTo>
                    <a:pt x="0" y="0"/>
                  </a:moveTo>
                  <a:lnTo>
                    <a:pt x="2740520" y="0"/>
                  </a:lnTo>
                  <a:lnTo>
                    <a:pt x="2740520" y="210600"/>
                  </a:lnTo>
                  <a:lnTo>
                    <a:pt x="0" y="2106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9050" rIns="0" bIns="19050" numCol="1" spcCol="1270" anchor="ctr" anchorCtr="0">
              <a:noAutofit/>
            </a:bodyPr>
            <a:lstStyle/>
            <a:p>
              <a:pPr lvl="0" algn="l" defTabSz="666750">
                <a:lnSpc>
                  <a:spcPct val="90000"/>
                </a:lnSpc>
                <a:spcBef>
                  <a:spcPct val="0"/>
                </a:spcBef>
                <a:spcAft>
                  <a:spcPct val="35000"/>
                </a:spcAft>
              </a:pPr>
              <a:endParaRPr lang="zh-CN" altLang="en-US" sz="1500" kern="1200">
                <a:cs typeface="+mn-ea"/>
                <a:sym typeface="+mn-lt"/>
              </a:endParaRPr>
            </a:p>
          </p:txBody>
        </p:sp>
        <p:sp>
          <p:nvSpPr>
            <p:cNvPr id="19" name="矩形 18"/>
            <p:cNvSpPr/>
            <p:nvPr/>
          </p:nvSpPr>
          <p:spPr>
            <a:xfrm>
              <a:off x="8573" y="6470"/>
              <a:ext cx="3310" cy="1161"/>
            </a:xfrm>
            <a:prstGeom prst="rect">
              <a:avLst/>
            </a:prstGeom>
          </p:spPr>
          <p:txBody>
            <a:bodyPr wrap="square">
              <a:spAutoFit/>
            </a:bodyPr>
            <a:lstStyle/>
            <a:p>
              <a:pPr algn="ctr">
                <a:lnSpc>
                  <a:spcPct val="150000"/>
                </a:lnSpc>
              </a:pPr>
              <a:r>
                <a:rPr lang="zh-CN" altLang="en-US" sz="2800" b="1" spc="300" smtClean="0">
                  <a:solidFill>
                    <a:schemeClr val="tx1">
                      <a:lumMod val="50000"/>
                    </a:schemeClr>
                  </a:solidFill>
                  <a:latin typeface="方正清刻本悦宋简体" panose="02000000000000000000" pitchFamily="2" charset="-122"/>
                  <a:ea typeface="方正清刻本悦宋简体" panose="02000000000000000000" pitchFamily="2" charset="-122"/>
                  <a:cs typeface="+mn-ea"/>
                  <a:sym typeface="+mn-lt"/>
                </a:rPr>
                <a:t>研究流程</a:t>
              </a:r>
              <a:endParaRPr lang="zh-CN" altLang="en-US" sz="2800" b="1" spc="300" smtClean="0">
                <a:solidFill>
                  <a:schemeClr val="tx1">
                    <a:lumMod val="50000"/>
                  </a:schemeClr>
                </a:solidFill>
                <a:latin typeface="方正清刻本悦宋简体" panose="02000000000000000000" pitchFamily="2" charset="-122"/>
                <a:ea typeface="方正清刻本悦宋简体" panose="02000000000000000000" pitchFamily="2" charset="-122"/>
                <a:cs typeface="+mn-ea"/>
                <a:sym typeface="+mn-lt"/>
              </a:endParaRPr>
            </a:p>
          </p:txBody>
        </p:sp>
        <p:sp>
          <p:nvSpPr>
            <p:cNvPr id="22" name="文本框 21"/>
            <p:cNvSpPr txBox="1"/>
            <p:nvPr/>
          </p:nvSpPr>
          <p:spPr>
            <a:xfrm>
              <a:off x="10729" y="3593"/>
              <a:ext cx="480" cy="725"/>
            </a:xfrm>
            <a:prstGeom prst="rect">
              <a:avLst/>
            </a:prstGeom>
            <a:noFill/>
          </p:spPr>
          <p:txBody>
            <a:bodyPr wrap="square" rtlCol="0">
              <a:spAutoFit/>
            </a:bodyPr>
            <a:lstStyle>
              <a:defPPr>
                <a:defRPr lang="zh-CN"/>
              </a:defPPr>
              <a:lvl1pPr>
                <a:defRPr sz="2400">
                  <a:solidFill>
                    <a:schemeClr val="bg1"/>
                  </a:solidFill>
                </a:defRPr>
              </a:lvl1pPr>
            </a:lstStyle>
            <a:p>
              <a:r>
                <a:rPr lang="zh-CN" altLang="en-US" smtClean="0">
                  <a:latin typeface="康熙字典體" pitchFamily="2" charset="-120"/>
                  <a:ea typeface="康熙字典體" pitchFamily="2" charset="-120"/>
                  <a:cs typeface="+mn-ea"/>
                  <a:sym typeface="+mn-lt"/>
                </a:rPr>
                <a:t>二 </a:t>
              </a:r>
              <a:endParaRPr lang="zh-CN" altLang="en-US" smtClean="0">
                <a:latin typeface="康熙字典體" pitchFamily="2" charset="-120"/>
                <a:ea typeface="康熙字典體" pitchFamily="2" charset="-120"/>
                <a:cs typeface="+mn-ea"/>
                <a:sym typeface="+mn-lt"/>
              </a:endParaRPr>
            </a:p>
          </p:txBody>
        </p:sp>
        <p:sp>
          <p:nvSpPr>
            <p:cNvPr id="50" name="sea-water_83724"/>
            <p:cNvSpPr>
              <a:spLocks noChangeAspect="1"/>
            </p:cNvSpPr>
            <p:nvPr/>
          </p:nvSpPr>
          <p:spPr bwMode="auto">
            <a:xfrm>
              <a:off x="9655" y="4980"/>
              <a:ext cx="1146" cy="58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608106" h="307566">
                  <a:moveTo>
                    <a:pt x="169711" y="239118"/>
                  </a:moveTo>
                  <a:lnTo>
                    <a:pt x="169813" y="239118"/>
                  </a:lnTo>
                  <a:cubicBezTo>
                    <a:pt x="169914" y="239118"/>
                    <a:pt x="170016" y="239118"/>
                    <a:pt x="170117" y="239118"/>
                  </a:cubicBezTo>
                  <a:cubicBezTo>
                    <a:pt x="175706" y="239118"/>
                    <a:pt x="180990" y="242673"/>
                    <a:pt x="182921" y="248360"/>
                  </a:cubicBezTo>
                  <a:cubicBezTo>
                    <a:pt x="189425" y="267554"/>
                    <a:pt x="205785" y="280451"/>
                    <a:pt x="223466" y="280451"/>
                  </a:cubicBezTo>
                  <a:cubicBezTo>
                    <a:pt x="241148" y="280451"/>
                    <a:pt x="257406" y="267554"/>
                    <a:pt x="264011" y="248360"/>
                  </a:cubicBezTo>
                  <a:cubicBezTo>
                    <a:pt x="265840" y="242673"/>
                    <a:pt x="271226" y="239118"/>
                    <a:pt x="276815" y="239118"/>
                  </a:cubicBezTo>
                  <a:lnTo>
                    <a:pt x="277018" y="239118"/>
                  </a:lnTo>
                  <a:cubicBezTo>
                    <a:pt x="277120" y="239118"/>
                    <a:pt x="277120" y="239118"/>
                    <a:pt x="277222" y="239118"/>
                  </a:cubicBezTo>
                  <a:cubicBezTo>
                    <a:pt x="282912" y="239118"/>
                    <a:pt x="288196" y="242673"/>
                    <a:pt x="290127" y="248360"/>
                  </a:cubicBezTo>
                  <a:cubicBezTo>
                    <a:pt x="296630" y="267554"/>
                    <a:pt x="312889" y="280451"/>
                    <a:pt x="330570" y="280451"/>
                  </a:cubicBezTo>
                  <a:cubicBezTo>
                    <a:pt x="348353" y="280451"/>
                    <a:pt x="364612" y="267554"/>
                    <a:pt x="371115" y="248360"/>
                  </a:cubicBezTo>
                  <a:cubicBezTo>
                    <a:pt x="373046" y="242673"/>
                    <a:pt x="378330" y="239118"/>
                    <a:pt x="384021" y="239118"/>
                  </a:cubicBezTo>
                  <a:lnTo>
                    <a:pt x="384224" y="239118"/>
                  </a:lnTo>
                  <a:cubicBezTo>
                    <a:pt x="384224" y="239118"/>
                    <a:pt x="384326" y="239118"/>
                    <a:pt x="384427" y="239118"/>
                  </a:cubicBezTo>
                  <a:cubicBezTo>
                    <a:pt x="390016" y="239118"/>
                    <a:pt x="395300" y="242673"/>
                    <a:pt x="397231" y="248360"/>
                  </a:cubicBezTo>
                  <a:cubicBezTo>
                    <a:pt x="403734" y="267554"/>
                    <a:pt x="420095" y="280451"/>
                    <a:pt x="437776" y="280451"/>
                  </a:cubicBezTo>
                  <a:cubicBezTo>
                    <a:pt x="455457" y="280451"/>
                    <a:pt x="471716" y="267554"/>
                    <a:pt x="478321" y="248360"/>
                  </a:cubicBezTo>
                  <a:cubicBezTo>
                    <a:pt x="480150" y="242673"/>
                    <a:pt x="485536" y="239118"/>
                    <a:pt x="491125" y="239118"/>
                  </a:cubicBezTo>
                  <a:lnTo>
                    <a:pt x="491328" y="239118"/>
                  </a:lnTo>
                  <a:cubicBezTo>
                    <a:pt x="491430" y="239118"/>
                    <a:pt x="491430" y="239118"/>
                    <a:pt x="491531" y="239118"/>
                  </a:cubicBezTo>
                  <a:cubicBezTo>
                    <a:pt x="497222" y="239118"/>
                    <a:pt x="502506" y="242673"/>
                    <a:pt x="504437" y="248360"/>
                  </a:cubicBezTo>
                  <a:cubicBezTo>
                    <a:pt x="510940" y="267554"/>
                    <a:pt x="527199" y="280451"/>
                    <a:pt x="544880" y="280451"/>
                  </a:cubicBezTo>
                  <a:cubicBezTo>
                    <a:pt x="563171" y="280451"/>
                    <a:pt x="575263" y="271108"/>
                    <a:pt x="581767" y="252016"/>
                  </a:cubicBezTo>
                  <a:cubicBezTo>
                    <a:pt x="584104" y="244907"/>
                    <a:pt x="591827" y="241149"/>
                    <a:pt x="598940" y="243485"/>
                  </a:cubicBezTo>
                  <a:cubicBezTo>
                    <a:pt x="605952" y="245922"/>
                    <a:pt x="609813" y="253641"/>
                    <a:pt x="607374" y="260749"/>
                  </a:cubicBezTo>
                  <a:cubicBezTo>
                    <a:pt x="597213" y="290911"/>
                    <a:pt x="574959" y="307566"/>
                    <a:pt x="544880" y="307566"/>
                  </a:cubicBezTo>
                  <a:cubicBezTo>
                    <a:pt x="524049" y="307566"/>
                    <a:pt x="504538" y="297208"/>
                    <a:pt x="491328" y="280350"/>
                  </a:cubicBezTo>
                  <a:cubicBezTo>
                    <a:pt x="478118" y="297208"/>
                    <a:pt x="458709" y="307566"/>
                    <a:pt x="437776" y="307566"/>
                  </a:cubicBezTo>
                  <a:cubicBezTo>
                    <a:pt x="416843" y="307566"/>
                    <a:pt x="397434" y="297208"/>
                    <a:pt x="384224" y="280350"/>
                  </a:cubicBezTo>
                  <a:cubicBezTo>
                    <a:pt x="371014" y="297208"/>
                    <a:pt x="351503" y="307566"/>
                    <a:pt x="330570" y="307566"/>
                  </a:cubicBezTo>
                  <a:cubicBezTo>
                    <a:pt x="309739" y="307566"/>
                    <a:pt x="290228" y="297208"/>
                    <a:pt x="277018" y="280350"/>
                  </a:cubicBezTo>
                  <a:cubicBezTo>
                    <a:pt x="263808" y="297208"/>
                    <a:pt x="244298" y="307566"/>
                    <a:pt x="223466" y="307566"/>
                  </a:cubicBezTo>
                  <a:cubicBezTo>
                    <a:pt x="202533" y="307566"/>
                    <a:pt x="183023" y="297208"/>
                    <a:pt x="169914" y="280350"/>
                  </a:cubicBezTo>
                  <a:cubicBezTo>
                    <a:pt x="156704" y="297208"/>
                    <a:pt x="137194" y="307566"/>
                    <a:pt x="116261" y="307566"/>
                  </a:cubicBezTo>
                  <a:cubicBezTo>
                    <a:pt x="86284" y="307566"/>
                    <a:pt x="64030" y="290911"/>
                    <a:pt x="53868" y="260749"/>
                  </a:cubicBezTo>
                  <a:cubicBezTo>
                    <a:pt x="51429" y="253641"/>
                    <a:pt x="55189" y="245922"/>
                    <a:pt x="62302" y="243485"/>
                  </a:cubicBezTo>
                  <a:cubicBezTo>
                    <a:pt x="69415" y="241149"/>
                    <a:pt x="77138" y="244907"/>
                    <a:pt x="79475" y="252016"/>
                  </a:cubicBezTo>
                  <a:cubicBezTo>
                    <a:pt x="85979" y="271108"/>
                    <a:pt x="97970" y="280451"/>
                    <a:pt x="116261" y="280451"/>
                  </a:cubicBezTo>
                  <a:cubicBezTo>
                    <a:pt x="134044" y="280451"/>
                    <a:pt x="150302" y="267554"/>
                    <a:pt x="156806" y="248360"/>
                  </a:cubicBezTo>
                  <a:cubicBezTo>
                    <a:pt x="158736" y="242673"/>
                    <a:pt x="164020" y="239118"/>
                    <a:pt x="169711" y="239118"/>
                  </a:cubicBezTo>
                  <a:close/>
                  <a:moveTo>
                    <a:pt x="116575" y="119509"/>
                  </a:moveTo>
                  <a:lnTo>
                    <a:pt x="116778" y="119509"/>
                  </a:lnTo>
                  <a:cubicBezTo>
                    <a:pt x="116880" y="119509"/>
                    <a:pt x="116880" y="119509"/>
                    <a:pt x="116981" y="119509"/>
                  </a:cubicBezTo>
                  <a:cubicBezTo>
                    <a:pt x="122672" y="119509"/>
                    <a:pt x="127956" y="123060"/>
                    <a:pt x="129887" y="128741"/>
                  </a:cubicBezTo>
                  <a:cubicBezTo>
                    <a:pt x="136390" y="147915"/>
                    <a:pt x="152649" y="160799"/>
                    <a:pt x="170330" y="160799"/>
                  </a:cubicBezTo>
                  <a:cubicBezTo>
                    <a:pt x="188113" y="160799"/>
                    <a:pt x="204372" y="147915"/>
                    <a:pt x="210875" y="128741"/>
                  </a:cubicBezTo>
                  <a:cubicBezTo>
                    <a:pt x="212806" y="123060"/>
                    <a:pt x="218090" y="119509"/>
                    <a:pt x="223781" y="119509"/>
                  </a:cubicBezTo>
                  <a:lnTo>
                    <a:pt x="223882" y="119509"/>
                  </a:lnTo>
                  <a:cubicBezTo>
                    <a:pt x="223984" y="119509"/>
                    <a:pt x="224086" y="119509"/>
                    <a:pt x="224187" y="119509"/>
                  </a:cubicBezTo>
                  <a:cubicBezTo>
                    <a:pt x="229776" y="119509"/>
                    <a:pt x="235060" y="123060"/>
                    <a:pt x="236991" y="128741"/>
                  </a:cubicBezTo>
                  <a:cubicBezTo>
                    <a:pt x="243494" y="147915"/>
                    <a:pt x="259753" y="160799"/>
                    <a:pt x="277536" y="160799"/>
                  </a:cubicBezTo>
                  <a:cubicBezTo>
                    <a:pt x="295217" y="160799"/>
                    <a:pt x="311476" y="147915"/>
                    <a:pt x="317979" y="128741"/>
                  </a:cubicBezTo>
                  <a:cubicBezTo>
                    <a:pt x="319910" y="123060"/>
                    <a:pt x="325296" y="119509"/>
                    <a:pt x="330885" y="119509"/>
                  </a:cubicBezTo>
                  <a:lnTo>
                    <a:pt x="331088" y="119509"/>
                  </a:lnTo>
                  <a:cubicBezTo>
                    <a:pt x="331190" y="119509"/>
                    <a:pt x="331190" y="119509"/>
                    <a:pt x="331291" y="119509"/>
                  </a:cubicBezTo>
                  <a:cubicBezTo>
                    <a:pt x="336982" y="119509"/>
                    <a:pt x="342266" y="123060"/>
                    <a:pt x="344197" y="128741"/>
                  </a:cubicBezTo>
                  <a:cubicBezTo>
                    <a:pt x="350700" y="147915"/>
                    <a:pt x="366959" y="160799"/>
                    <a:pt x="384640" y="160799"/>
                  </a:cubicBezTo>
                  <a:cubicBezTo>
                    <a:pt x="402423" y="160799"/>
                    <a:pt x="418682" y="147915"/>
                    <a:pt x="425185" y="128741"/>
                  </a:cubicBezTo>
                  <a:cubicBezTo>
                    <a:pt x="427116" y="123060"/>
                    <a:pt x="432400" y="119509"/>
                    <a:pt x="438090" y="119509"/>
                  </a:cubicBezTo>
                  <a:lnTo>
                    <a:pt x="438192" y="119509"/>
                  </a:lnTo>
                  <a:cubicBezTo>
                    <a:pt x="438294" y="119509"/>
                    <a:pt x="438395" y="119509"/>
                    <a:pt x="438497" y="119509"/>
                  </a:cubicBezTo>
                  <a:cubicBezTo>
                    <a:pt x="444086" y="119509"/>
                    <a:pt x="449370" y="123060"/>
                    <a:pt x="451301" y="128741"/>
                  </a:cubicBezTo>
                  <a:cubicBezTo>
                    <a:pt x="457804" y="147915"/>
                    <a:pt x="474164" y="160799"/>
                    <a:pt x="491846" y="160799"/>
                  </a:cubicBezTo>
                  <a:cubicBezTo>
                    <a:pt x="510137" y="160799"/>
                    <a:pt x="522127" y="151567"/>
                    <a:pt x="528631" y="132393"/>
                  </a:cubicBezTo>
                  <a:cubicBezTo>
                    <a:pt x="531070" y="125393"/>
                    <a:pt x="538691" y="121538"/>
                    <a:pt x="545804" y="123973"/>
                  </a:cubicBezTo>
                  <a:cubicBezTo>
                    <a:pt x="552917" y="126306"/>
                    <a:pt x="556677" y="134016"/>
                    <a:pt x="554340" y="141118"/>
                  </a:cubicBezTo>
                  <a:cubicBezTo>
                    <a:pt x="544077" y="171249"/>
                    <a:pt x="521924" y="187887"/>
                    <a:pt x="491846" y="187887"/>
                  </a:cubicBezTo>
                  <a:cubicBezTo>
                    <a:pt x="470913" y="187887"/>
                    <a:pt x="451402" y="177640"/>
                    <a:pt x="438294" y="160799"/>
                  </a:cubicBezTo>
                  <a:cubicBezTo>
                    <a:pt x="425083" y="177640"/>
                    <a:pt x="405573" y="187887"/>
                    <a:pt x="384640" y="187887"/>
                  </a:cubicBezTo>
                  <a:cubicBezTo>
                    <a:pt x="363809" y="187887"/>
                    <a:pt x="344298" y="177640"/>
                    <a:pt x="331088" y="160799"/>
                  </a:cubicBezTo>
                  <a:cubicBezTo>
                    <a:pt x="317878" y="177640"/>
                    <a:pt x="298367" y="187887"/>
                    <a:pt x="277536" y="187887"/>
                  </a:cubicBezTo>
                  <a:cubicBezTo>
                    <a:pt x="256603" y="187887"/>
                    <a:pt x="237092" y="177640"/>
                    <a:pt x="223984" y="160799"/>
                  </a:cubicBezTo>
                  <a:cubicBezTo>
                    <a:pt x="210774" y="177640"/>
                    <a:pt x="191263" y="187887"/>
                    <a:pt x="170330" y="187887"/>
                  </a:cubicBezTo>
                  <a:cubicBezTo>
                    <a:pt x="149499" y="187887"/>
                    <a:pt x="129988" y="177640"/>
                    <a:pt x="116778" y="160799"/>
                  </a:cubicBezTo>
                  <a:cubicBezTo>
                    <a:pt x="103568" y="177640"/>
                    <a:pt x="84058" y="187887"/>
                    <a:pt x="63226" y="187887"/>
                  </a:cubicBezTo>
                  <a:cubicBezTo>
                    <a:pt x="33147" y="187887"/>
                    <a:pt x="10995" y="171249"/>
                    <a:pt x="732" y="141118"/>
                  </a:cubicBezTo>
                  <a:cubicBezTo>
                    <a:pt x="-1707" y="134016"/>
                    <a:pt x="2154" y="126306"/>
                    <a:pt x="9267" y="123973"/>
                  </a:cubicBezTo>
                  <a:cubicBezTo>
                    <a:pt x="16279" y="121538"/>
                    <a:pt x="24002" y="125393"/>
                    <a:pt x="26441" y="132393"/>
                  </a:cubicBezTo>
                  <a:cubicBezTo>
                    <a:pt x="32843" y="151567"/>
                    <a:pt x="44935" y="160799"/>
                    <a:pt x="63226" y="160799"/>
                  </a:cubicBezTo>
                  <a:cubicBezTo>
                    <a:pt x="80908" y="160799"/>
                    <a:pt x="97166" y="147915"/>
                    <a:pt x="103670" y="128741"/>
                  </a:cubicBezTo>
                  <a:cubicBezTo>
                    <a:pt x="105600" y="123060"/>
                    <a:pt x="110986" y="119509"/>
                    <a:pt x="116575" y="119509"/>
                  </a:cubicBezTo>
                  <a:close/>
                  <a:moveTo>
                    <a:pt x="169711" y="2"/>
                  </a:moveTo>
                  <a:cubicBezTo>
                    <a:pt x="169711" y="2"/>
                    <a:pt x="169813" y="2"/>
                    <a:pt x="169813" y="2"/>
                  </a:cubicBezTo>
                  <a:cubicBezTo>
                    <a:pt x="169914" y="2"/>
                    <a:pt x="170016" y="2"/>
                    <a:pt x="170117" y="2"/>
                  </a:cubicBezTo>
                  <a:cubicBezTo>
                    <a:pt x="175706" y="2"/>
                    <a:pt x="180990" y="3553"/>
                    <a:pt x="182921" y="9133"/>
                  </a:cubicBezTo>
                  <a:cubicBezTo>
                    <a:pt x="189425" y="28307"/>
                    <a:pt x="205785" y="41293"/>
                    <a:pt x="223466" y="41293"/>
                  </a:cubicBezTo>
                  <a:cubicBezTo>
                    <a:pt x="241148" y="41293"/>
                    <a:pt x="257406" y="28307"/>
                    <a:pt x="264011" y="9133"/>
                  </a:cubicBezTo>
                  <a:cubicBezTo>
                    <a:pt x="265840" y="3452"/>
                    <a:pt x="271226" y="-99"/>
                    <a:pt x="276815" y="2"/>
                  </a:cubicBezTo>
                  <a:cubicBezTo>
                    <a:pt x="276917" y="2"/>
                    <a:pt x="276917" y="2"/>
                    <a:pt x="277018" y="2"/>
                  </a:cubicBezTo>
                  <a:cubicBezTo>
                    <a:pt x="277120" y="2"/>
                    <a:pt x="277120" y="2"/>
                    <a:pt x="277222" y="2"/>
                  </a:cubicBezTo>
                  <a:cubicBezTo>
                    <a:pt x="282912" y="2"/>
                    <a:pt x="288196" y="3452"/>
                    <a:pt x="290127" y="9133"/>
                  </a:cubicBezTo>
                  <a:cubicBezTo>
                    <a:pt x="296630" y="28307"/>
                    <a:pt x="312889" y="41293"/>
                    <a:pt x="330570" y="41293"/>
                  </a:cubicBezTo>
                  <a:cubicBezTo>
                    <a:pt x="348353" y="41293"/>
                    <a:pt x="364612" y="28307"/>
                    <a:pt x="371115" y="9133"/>
                  </a:cubicBezTo>
                  <a:cubicBezTo>
                    <a:pt x="373046" y="3452"/>
                    <a:pt x="378330" y="-99"/>
                    <a:pt x="384021" y="2"/>
                  </a:cubicBezTo>
                  <a:cubicBezTo>
                    <a:pt x="384021" y="2"/>
                    <a:pt x="384122" y="2"/>
                    <a:pt x="384122" y="2"/>
                  </a:cubicBezTo>
                  <a:cubicBezTo>
                    <a:pt x="384224" y="2"/>
                    <a:pt x="384326" y="2"/>
                    <a:pt x="384427" y="2"/>
                  </a:cubicBezTo>
                  <a:cubicBezTo>
                    <a:pt x="390016" y="2"/>
                    <a:pt x="395300" y="3452"/>
                    <a:pt x="397231" y="9133"/>
                  </a:cubicBezTo>
                  <a:cubicBezTo>
                    <a:pt x="403734" y="28307"/>
                    <a:pt x="420095" y="41293"/>
                    <a:pt x="437776" y="41293"/>
                  </a:cubicBezTo>
                  <a:cubicBezTo>
                    <a:pt x="455457" y="41293"/>
                    <a:pt x="471716" y="28307"/>
                    <a:pt x="478321" y="9133"/>
                  </a:cubicBezTo>
                  <a:cubicBezTo>
                    <a:pt x="480150" y="3452"/>
                    <a:pt x="485536" y="-99"/>
                    <a:pt x="491125" y="2"/>
                  </a:cubicBezTo>
                  <a:cubicBezTo>
                    <a:pt x="491226" y="2"/>
                    <a:pt x="491226" y="2"/>
                    <a:pt x="491328" y="2"/>
                  </a:cubicBezTo>
                  <a:cubicBezTo>
                    <a:pt x="491430" y="2"/>
                    <a:pt x="491430" y="2"/>
                    <a:pt x="491531" y="2"/>
                  </a:cubicBezTo>
                  <a:cubicBezTo>
                    <a:pt x="497222" y="2"/>
                    <a:pt x="502506" y="3452"/>
                    <a:pt x="504437" y="9133"/>
                  </a:cubicBezTo>
                  <a:cubicBezTo>
                    <a:pt x="510940" y="28307"/>
                    <a:pt x="527199" y="41293"/>
                    <a:pt x="544880" y="41293"/>
                  </a:cubicBezTo>
                  <a:cubicBezTo>
                    <a:pt x="563171" y="41293"/>
                    <a:pt x="575263" y="31959"/>
                    <a:pt x="581767" y="12886"/>
                  </a:cubicBezTo>
                  <a:cubicBezTo>
                    <a:pt x="584104" y="5785"/>
                    <a:pt x="591827" y="1930"/>
                    <a:pt x="598940" y="4365"/>
                  </a:cubicBezTo>
                  <a:cubicBezTo>
                    <a:pt x="605952" y="6799"/>
                    <a:pt x="609813" y="14408"/>
                    <a:pt x="607374" y="21510"/>
                  </a:cubicBezTo>
                  <a:cubicBezTo>
                    <a:pt x="597213" y="51742"/>
                    <a:pt x="574959" y="68279"/>
                    <a:pt x="544880" y="68279"/>
                  </a:cubicBezTo>
                  <a:cubicBezTo>
                    <a:pt x="524049" y="68279"/>
                    <a:pt x="504538" y="58032"/>
                    <a:pt x="491328" y="41191"/>
                  </a:cubicBezTo>
                  <a:cubicBezTo>
                    <a:pt x="478118" y="58032"/>
                    <a:pt x="458709" y="68279"/>
                    <a:pt x="437776" y="68279"/>
                  </a:cubicBezTo>
                  <a:cubicBezTo>
                    <a:pt x="416843" y="68279"/>
                    <a:pt x="397434" y="58032"/>
                    <a:pt x="384224" y="41191"/>
                  </a:cubicBezTo>
                  <a:cubicBezTo>
                    <a:pt x="371014" y="58032"/>
                    <a:pt x="351503" y="68279"/>
                    <a:pt x="330570" y="68279"/>
                  </a:cubicBezTo>
                  <a:cubicBezTo>
                    <a:pt x="309739" y="68279"/>
                    <a:pt x="290228" y="58032"/>
                    <a:pt x="277018" y="41191"/>
                  </a:cubicBezTo>
                  <a:cubicBezTo>
                    <a:pt x="263808" y="58032"/>
                    <a:pt x="244298" y="68279"/>
                    <a:pt x="223466" y="68279"/>
                  </a:cubicBezTo>
                  <a:cubicBezTo>
                    <a:pt x="202533" y="68279"/>
                    <a:pt x="183023" y="58032"/>
                    <a:pt x="169914" y="41191"/>
                  </a:cubicBezTo>
                  <a:cubicBezTo>
                    <a:pt x="156704" y="58032"/>
                    <a:pt x="137194" y="68279"/>
                    <a:pt x="116261" y="68279"/>
                  </a:cubicBezTo>
                  <a:cubicBezTo>
                    <a:pt x="86284" y="68279"/>
                    <a:pt x="64030" y="51742"/>
                    <a:pt x="53868" y="21510"/>
                  </a:cubicBezTo>
                  <a:cubicBezTo>
                    <a:pt x="51429" y="14408"/>
                    <a:pt x="55189" y="6799"/>
                    <a:pt x="62302" y="4365"/>
                  </a:cubicBezTo>
                  <a:cubicBezTo>
                    <a:pt x="69415" y="1930"/>
                    <a:pt x="77138" y="5785"/>
                    <a:pt x="79475" y="12886"/>
                  </a:cubicBezTo>
                  <a:cubicBezTo>
                    <a:pt x="85979" y="31959"/>
                    <a:pt x="97970" y="41293"/>
                    <a:pt x="116261" y="41293"/>
                  </a:cubicBezTo>
                  <a:cubicBezTo>
                    <a:pt x="134044" y="41293"/>
                    <a:pt x="150302" y="28307"/>
                    <a:pt x="156806" y="9133"/>
                  </a:cubicBezTo>
                  <a:cubicBezTo>
                    <a:pt x="158736" y="3452"/>
                    <a:pt x="164020" y="-99"/>
                    <a:pt x="169711" y="2"/>
                  </a:cubicBezTo>
                  <a:close/>
                </a:path>
              </a:pathLst>
            </a:custGeom>
            <a:solidFill>
              <a:schemeClr val="bg1">
                <a:lumMod val="65000"/>
              </a:schemeClr>
            </a:solidFill>
            <a:ln>
              <a:noFill/>
            </a:ln>
          </p:spPr>
        </p:sp>
      </p:grpSp>
      <p:sp>
        <p:nvSpPr>
          <p:cNvPr id="16" name="文本框 15"/>
          <p:cNvSpPr txBox="1"/>
          <p:nvPr/>
        </p:nvSpPr>
        <p:spPr>
          <a:xfrm>
            <a:off x="208915" y="158750"/>
            <a:ext cx="3544570" cy="73723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借鉴意义</a:t>
            </a:r>
            <a:endParaRPr lang="zh-CN" altLang="en-US" sz="28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pic>
        <p:nvPicPr>
          <p:cNvPr id="2" name="图片 1"/>
          <p:cNvPicPr>
            <a:picLocks noChangeAspect="1"/>
          </p:cNvPicPr>
          <p:nvPr/>
        </p:nvPicPr>
        <p:blipFill>
          <a:blip r:embed="rId1"/>
          <a:stretch>
            <a:fillRect/>
          </a:stretch>
        </p:blipFill>
        <p:spPr>
          <a:xfrm>
            <a:off x="2233295" y="820420"/>
            <a:ext cx="9464040" cy="10102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amond(in)">
                                      <p:cBhvr>
                                        <p:cTn id="7" dur="1000"/>
                                        <p:tgtEl>
                                          <p:spTgt spid="17"/>
                                        </p:tgtEl>
                                      </p:cBhvr>
                                    </p:animEffect>
                                  </p:childTnLst>
                                </p:cTn>
                              </p:par>
                            </p:childTnLst>
                          </p:cTn>
                        </p:par>
                        <p:par>
                          <p:cTn id="8" fill="hold">
                            <p:stCondLst>
                              <p:cond delay="1000"/>
                            </p:stCondLst>
                            <p:childTnLst>
                              <p:par>
                                <p:cTn id="9" presetID="8" presetClass="entr" presetSubtype="16"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diamond(in)">
                                      <p:cBhvr>
                                        <p:cTn id="11" dur="500"/>
                                        <p:tgtEl>
                                          <p:spTgt spid="24"/>
                                        </p:tgtEl>
                                      </p:cBhvr>
                                    </p:animEffect>
                                  </p:childTnLst>
                                </p:cTn>
                              </p:par>
                            </p:childTnLst>
                          </p:cTn>
                        </p:par>
                        <p:par>
                          <p:cTn id="12" fill="hold">
                            <p:stCondLst>
                              <p:cond delay="1500"/>
                            </p:stCondLst>
                            <p:childTnLst>
                              <p:par>
                                <p:cTn id="13" presetID="8" presetClass="entr" presetSubtype="16"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amond(in)">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51440" y="5064125"/>
            <a:ext cx="1983740" cy="1647825"/>
          </a:xfrm>
          <a:prstGeom prst="rect">
            <a:avLst/>
          </a:prstGeom>
        </p:spPr>
      </p:pic>
      <p:sp>
        <p:nvSpPr>
          <p:cNvPr id="6" name="文本框 5"/>
          <p:cNvSpPr txBox="1"/>
          <p:nvPr/>
        </p:nvSpPr>
        <p:spPr>
          <a:xfrm>
            <a:off x="7870825" y="1284605"/>
            <a:ext cx="4245610" cy="309181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4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目的：</a:t>
            </a:r>
            <a:r>
              <a:rPr lang="zh-CN" altLang="en-US" b="1" smtClean="0">
                <a:latin typeface="Times New Roman Regular" panose="02020503050405090304" charset="0"/>
                <a:ea typeface="方正清刻本悦宋简体" panose="02000000000000000000" pitchFamily="2" charset="-122"/>
                <a:cs typeface="Times New Roman Regular" panose="02020503050405090304" charset="0"/>
              </a:rPr>
              <a:t>在AGC患者术前建立放射学</a:t>
            </a:r>
            <a:r>
              <a:rPr lang="en-US" altLang="zh-CN" b="1" smtClean="0">
                <a:latin typeface="Times New Roman Regular" panose="02020503050405090304" charset="0"/>
                <a:ea typeface="方正清刻本悦宋简体" panose="02000000000000000000" pitchFamily="2" charset="-122"/>
                <a:cs typeface="Times New Roman Regular" panose="02020503050405090304" charset="0"/>
              </a:rPr>
              <a:t>nomogram</a:t>
            </a:r>
            <a:r>
              <a:rPr lang="zh-CN" altLang="en-US" b="1" smtClean="0">
                <a:latin typeface="Times New Roman Regular" panose="02020503050405090304" charset="0"/>
                <a:ea typeface="方正清刻本悦宋简体" panose="02000000000000000000" pitchFamily="2" charset="-122"/>
                <a:cs typeface="Times New Roman Regular" panose="02020503050405090304" charset="0"/>
              </a:rPr>
              <a:t>以鉴别隐匿性PM。</a:t>
            </a:r>
            <a:endParaRPr lang="zh-CN" altLang="en-US" sz="2400" b="1" smtClean="0">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zh-CN" altLang="en-US" sz="24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数据：</a:t>
            </a:r>
            <a:r>
              <a:rPr lang="en-US" altLang="zh-CN" b="1" smtClean="0">
                <a:latin typeface="Times New Roman Regular" panose="02020503050405090304" charset="0"/>
                <a:ea typeface="方正清刻本悦宋简体" panose="02000000000000000000" pitchFamily="2" charset="-122"/>
                <a:cs typeface="Times New Roman Regular" panose="02020503050405090304" charset="0"/>
              </a:rPr>
              <a:t>554名AGC患者</a:t>
            </a:r>
            <a:endParaRPr lang="en-US" altLang="zh-CN" b="1" smtClean="0">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zh-CN" altLang="en-US" sz="2400" b="1" smtClean="0">
                <a:latin typeface="Times New Roman Regular" panose="02020503050405090304" charset="0"/>
                <a:ea typeface="方正清刻本悦宋简体" panose="02000000000000000000" pitchFamily="2" charset="-122"/>
                <a:cs typeface="Times New Roman Regular" panose="02020503050405090304" charset="0"/>
                <a:sym typeface="+mn-ea"/>
              </a:rPr>
              <a:t>方法：</a:t>
            </a:r>
            <a:r>
              <a:rPr lang="en-US" altLang="zh-CN" sz="2400" b="1" smtClean="0">
                <a:latin typeface="Times New Roman Regular" panose="02020503050405090304" charset="0"/>
                <a:ea typeface="方正清刻本悦宋简体" panose="02000000000000000000" pitchFamily="2" charset="-122"/>
                <a:cs typeface="Times New Roman Regular" panose="02020503050405090304" charset="0"/>
                <a:sym typeface="+mn-ea"/>
              </a:rPr>
              <a:t>radiomics</a:t>
            </a:r>
            <a:endParaRPr lang="en-US" altLang="zh-CN" sz="2400" b="1"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a:p>
            <a:pPr marL="457200" indent="-457200">
              <a:lnSpc>
                <a:spcPct val="150000"/>
              </a:lnSpc>
              <a:buFont typeface="Wingdings" panose="05000000000000000000" charset="0"/>
              <a:buChar char=""/>
            </a:pPr>
            <a:r>
              <a:rPr lang="zh-CN" altLang="en-US" sz="2400" b="1" smtClean="0">
                <a:latin typeface="Times New Roman Regular" panose="02020503050405090304" charset="0"/>
                <a:ea typeface="方正清刻本悦宋简体" panose="02000000000000000000" pitchFamily="2" charset="-122"/>
                <a:cs typeface="Times New Roman Regular" panose="02020503050405090304" charset="0"/>
                <a:sym typeface="+mn-ea"/>
              </a:rPr>
              <a:t>训练和验证：</a:t>
            </a:r>
            <a:r>
              <a:rPr lang="zh-CN" altLang="en-US" sz="1600" b="1" smtClean="0">
                <a:latin typeface="Times New Roman Regular" panose="02020503050405090304" charset="0"/>
                <a:ea typeface="方正清刻本悦宋简体" panose="02000000000000000000" pitchFamily="2" charset="-122"/>
                <a:cs typeface="Times New Roman Regular" panose="02020503050405090304" charset="0"/>
                <a:sym typeface="+mn-ea"/>
              </a:rPr>
              <a:t>4中心：1训练、1内部验证、2外部验证</a:t>
            </a:r>
            <a:endParaRPr lang="zh-CN" altLang="en-US" sz="1600" b="1"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p:txBody>
      </p:sp>
      <p:sp>
        <p:nvSpPr>
          <p:cNvPr id="10" name="文本框 9"/>
          <p:cNvSpPr txBox="1"/>
          <p:nvPr/>
        </p:nvSpPr>
        <p:spPr>
          <a:xfrm>
            <a:off x="7870825" y="3806825"/>
            <a:ext cx="2639695" cy="2814955"/>
          </a:xfrm>
          <a:prstGeom prst="rect">
            <a:avLst/>
          </a:prstGeom>
          <a:noFill/>
        </p:spPr>
        <p:txBody>
          <a:bodyPr wrap="square" rtlCol="0">
            <a:spAutoFit/>
          </a:bodyPr>
          <a:p>
            <a:pPr marL="457200" indent="-457200">
              <a:lnSpc>
                <a:spcPct val="150000"/>
              </a:lnSpc>
              <a:buFont typeface="Wingdings" panose="05000000000000000000" charset="0"/>
              <a:buChar char=""/>
            </a:pPr>
            <a:endParaRPr lang="en-US" altLang="zh-CN" sz="2800" b="1" smtClean="0">
              <a:latin typeface="Times New Roman Regular" panose="02020503050405090304" charset="0"/>
              <a:ea typeface="方正清刻本悦宋简体" panose="02000000000000000000" pitchFamily="2" charset="-122"/>
              <a:cs typeface="Times New Roman Regular" panose="02020503050405090304" charset="0"/>
              <a:sym typeface="+mn-ea"/>
            </a:endParaRPr>
          </a:p>
          <a:p>
            <a:pPr marL="457200" indent="-457200">
              <a:lnSpc>
                <a:spcPct val="150000"/>
              </a:lnSpc>
              <a:buFont typeface="Wingdings" panose="05000000000000000000" charset="0"/>
              <a:buChar char=""/>
            </a:pPr>
            <a:r>
              <a:rPr lang="zh-CN" altLang="en-US" b="1" smtClean="0">
                <a:solidFill>
                  <a:srgbClr val="FF0000"/>
                </a:solidFill>
                <a:latin typeface="Times New Roman Regular" panose="02020503050405090304" charset="0"/>
                <a:ea typeface="方正清刻本悦宋简体" panose="02000000000000000000" pitchFamily="2" charset="-122"/>
                <a:cs typeface="Times New Roman Regular" panose="02020503050405090304" charset="0"/>
              </a:rPr>
              <a:t>Conclusion</a:t>
            </a:r>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r>
              <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基于CT表型和Lauren临床分型的列线图对隐匿性PM具有很好的预测能力</a:t>
            </a:r>
            <a:endPar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pic>
        <p:nvPicPr>
          <p:cNvPr id="5" name="图片 4"/>
          <p:cNvPicPr>
            <a:picLocks noChangeAspect="1"/>
          </p:cNvPicPr>
          <p:nvPr/>
        </p:nvPicPr>
        <p:blipFill>
          <a:blip r:embed="rId2"/>
          <a:stretch>
            <a:fillRect/>
          </a:stretch>
        </p:blipFill>
        <p:spPr>
          <a:xfrm>
            <a:off x="131445" y="172085"/>
            <a:ext cx="7622540" cy="2447290"/>
          </a:xfrm>
          <a:prstGeom prst="rect">
            <a:avLst/>
          </a:prstGeom>
        </p:spPr>
      </p:pic>
      <p:pic>
        <p:nvPicPr>
          <p:cNvPr id="8" name="图片 7"/>
          <p:cNvPicPr>
            <a:picLocks noChangeAspect="1"/>
          </p:cNvPicPr>
          <p:nvPr/>
        </p:nvPicPr>
        <p:blipFill>
          <a:blip r:embed="rId3"/>
          <a:stretch>
            <a:fillRect/>
          </a:stretch>
        </p:blipFill>
        <p:spPr>
          <a:xfrm>
            <a:off x="7870825" y="597535"/>
            <a:ext cx="3542665" cy="470535"/>
          </a:xfrm>
          <a:prstGeom prst="rect">
            <a:avLst/>
          </a:prstGeom>
        </p:spPr>
      </p:pic>
      <p:pic>
        <p:nvPicPr>
          <p:cNvPr id="9" name="图片 8"/>
          <p:cNvPicPr>
            <a:picLocks noChangeAspect="1"/>
          </p:cNvPicPr>
          <p:nvPr/>
        </p:nvPicPr>
        <p:blipFill>
          <a:blip r:embed="rId4"/>
          <a:stretch>
            <a:fillRect/>
          </a:stretch>
        </p:blipFill>
        <p:spPr>
          <a:xfrm>
            <a:off x="259715" y="2760980"/>
            <a:ext cx="7006590" cy="35953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amond(in)">
                                      <p:cBhvr>
                                        <p:cTn id="7" dur="500"/>
                                        <p:tgtEl>
                                          <p:spTgt spid="8"/>
                                        </p:tgtEl>
                                      </p:cBhvr>
                                    </p:animEffect>
                                  </p:childTnLst>
                                </p:cTn>
                              </p:par>
                              <p:par>
                                <p:cTn id="8" presetID="8" presetClass="entr" presetSubtype="16"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amond(in)">
                                      <p:cBhvr>
                                        <p:cTn id="10" dur="500"/>
                                        <p:tgtEl>
                                          <p:spTgt spid="5"/>
                                        </p:tgtEl>
                                      </p:cBhvr>
                                    </p:animEffect>
                                  </p:childTnLst>
                                </p:cTn>
                              </p:par>
                              <p:par>
                                <p:cTn id="11" presetID="8" presetClass="entr" presetSubtype="16"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amond(in)">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amond(i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amond(i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15595" y="779145"/>
            <a:ext cx="6078220" cy="3507740"/>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现状</a:t>
            </a:r>
            <a:endParaRPr lang="zh-CN" altLang="en-US"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endParaRPr lang="zh-CN" altLang="en-US"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285750" indent="-285750">
              <a:lnSpc>
                <a:spcPct val="150000"/>
              </a:lnSpc>
              <a:buFont typeface="Wingdings" panose="05000000000000000000" charset="0"/>
              <a:buChar char=""/>
            </a:pPr>
            <a:r>
              <a:rPr lang="zh-CN" alt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腹膜转移(PM)发生在53.66%的远处转移性胃癌患者</a:t>
            </a:r>
            <a:endParaRPr lang="zh-CN" alt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285750" indent="-285750">
              <a:lnSpc>
                <a:spcPct val="150000"/>
              </a:lnSpc>
              <a:buFont typeface="Wingdings" panose="05000000000000000000" charset="0"/>
              <a:buChar char=""/>
            </a:pPr>
            <a:r>
              <a:rPr lang="zh-CN" alt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PM的</a:t>
            </a:r>
            <a:r>
              <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常规CT特征</a:t>
            </a:r>
            <a:r>
              <a:rPr lang="zh-CN" alt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：包括</a:t>
            </a:r>
            <a:r>
              <a:rPr lang="zh-CN" altLang="en-US" smtClean="0">
                <a:latin typeface="Times New Roman Regular" panose="02020503050405090304" charset="0"/>
                <a:ea typeface="方正清刻本悦宋简体" panose="02000000000000000000" pitchFamily="2" charset="-122"/>
                <a:cs typeface="Times New Roman Regular" panose="02020503050405090304" charset="0"/>
              </a:rPr>
              <a:t>omental cake, large amount of ascites, obvious parietal peritoneum thickening</a:t>
            </a:r>
            <a:r>
              <a:rPr lang="zh-CN" alt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a:t>
            </a:r>
            <a:endParaRPr lang="zh-CN" alt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r>
              <a:rPr lang="zh-CN" alt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     然而大多数征兆通常出现在PM后期</a:t>
            </a:r>
            <a:endParaRPr lang="zh-CN" alt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285750" indent="-285750">
              <a:lnSpc>
                <a:spcPct val="150000"/>
              </a:lnSpc>
              <a:buFont typeface="Wingdings" panose="05000000000000000000" charset="0"/>
              <a:buChar char=""/>
            </a:pPr>
            <a:r>
              <a:rPr lang="zh-CN" alt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CT检测PM的特异性高，敏感性低(~50%)</a:t>
            </a:r>
            <a:endParaRPr lang="zh-CN" alt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285750" indent="-285750">
              <a:lnSpc>
                <a:spcPct val="150000"/>
              </a:lnSpc>
              <a:buFont typeface="Wingdings" panose="05000000000000000000" charset="0"/>
              <a:buChar char=""/>
            </a:pPr>
            <a:r>
              <a:rPr lang="en-US" altLang="zh-CN" b="1" smtClean="0">
                <a:solidFill>
                  <a:srgbClr val="C00000"/>
                </a:solidFill>
                <a:latin typeface="Times New Roman Regular" panose="02020503050405090304" charset="0"/>
                <a:ea typeface="方正清刻本悦宋简体" panose="02000000000000000000" pitchFamily="2" charset="-122"/>
                <a:cs typeface="Times New Roman Regular" panose="02020503050405090304" charset="0"/>
                <a:sym typeface="+mn-ea"/>
              </a:rPr>
              <a:t>至今尚未建立个体化的预测模型</a:t>
            </a:r>
            <a:endParaRPr lang="en-US" altLang="zh-CN" b="1" smtClean="0">
              <a:solidFill>
                <a:srgbClr val="C00000"/>
              </a:solidFill>
              <a:latin typeface="Times New Roman Regular" panose="02020503050405090304" charset="0"/>
              <a:ea typeface="方正清刻本悦宋简体" panose="02000000000000000000" pitchFamily="2" charset="-122"/>
              <a:cs typeface="Times New Roman Regular" panose="02020503050405090304" charset="0"/>
              <a:sym typeface="+mn-ea"/>
            </a:endParaRPr>
          </a:p>
        </p:txBody>
      </p:sp>
      <p:sp>
        <p:nvSpPr>
          <p:cNvPr id="4" name="文本框 3"/>
          <p:cNvSpPr txBox="1"/>
          <p:nvPr/>
        </p:nvSpPr>
        <p:spPr>
          <a:xfrm>
            <a:off x="208915" y="124460"/>
            <a:ext cx="3544570" cy="737235"/>
          </a:xfrm>
          <a:prstGeom prst="rect">
            <a:avLst/>
          </a:prstGeom>
          <a:noFill/>
          <a:ln>
            <a:noFill/>
          </a:ln>
        </p:spPr>
        <p:txBody>
          <a:bodyPr wrap="square" rtlCol="0">
            <a:spAutoFit/>
          </a:bodyPr>
          <a:p>
            <a:pPr marL="457200" indent="-457200">
              <a:lnSpc>
                <a:spcPct val="150000"/>
              </a:lnSpc>
              <a:buFont typeface="Wingdings" panose="05000000000000000000" charset="0"/>
              <a:buChar char=""/>
            </a:pPr>
            <a:r>
              <a:rPr lang="zh-CN" altLang="en-US" sz="2800" b="1" smtClean="0">
                <a:solidFill>
                  <a:srgbClr val="00B050"/>
                </a:solidFill>
                <a:latin typeface="Times New Roman Bold" panose="02020503050405090304" charset="0"/>
                <a:ea typeface="方正清刻本悦宋简体" panose="02000000000000000000" pitchFamily="2" charset="-122"/>
                <a:cs typeface="Times New Roman Bold" panose="02020503050405090304" charset="0"/>
              </a:rPr>
              <a:t>Introduction</a:t>
            </a:r>
            <a:endParaRPr lang="zh-CN" altLang="en-US" sz="2800" b="1" smtClean="0">
              <a:solidFill>
                <a:srgbClr val="00B050"/>
              </a:solidFill>
              <a:latin typeface="Times New Roman Bold" panose="02020503050405090304" charset="0"/>
              <a:ea typeface="方正清刻本悦宋简体" panose="02000000000000000000" pitchFamily="2" charset="-122"/>
              <a:cs typeface="Times New Roman Bold" panose="02020503050405090304" charset="0"/>
            </a:endParaRPr>
          </a:p>
        </p:txBody>
      </p:sp>
      <p:sp>
        <p:nvSpPr>
          <p:cNvPr id="2" name="文本框 1"/>
          <p:cNvSpPr txBox="1"/>
          <p:nvPr/>
        </p:nvSpPr>
        <p:spPr>
          <a:xfrm>
            <a:off x="208915" y="4003675"/>
            <a:ext cx="10600690" cy="1014730"/>
          </a:xfrm>
          <a:prstGeom prst="rect">
            <a:avLst/>
          </a:prstGeom>
          <a:noFill/>
        </p:spPr>
        <p:txBody>
          <a:bodyPr wrap="square" rtlCol="0">
            <a:spAutoFit/>
          </a:bodyPr>
          <a:p>
            <a:pPr indent="0">
              <a:lnSpc>
                <a:spcPct val="150000"/>
              </a:lnSpc>
              <a:buFont typeface="Wingdings" panose="05000000000000000000" charset="0"/>
              <a:buNone/>
            </a:pPr>
            <a:endParaRPr lang="en-US" altLang="zh-CN"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en-US" altLang="zh-CN"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放射组学</a:t>
            </a:r>
            <a:r>
              <a:rPr lang="zh-CN" altLang="en-US"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优势</a:t>
            </a:r>
            <a:r>
              <a:rPr lang="zh-CN" alt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a:t>
            </a:r>
            <a:r>
              <a:rPr lang="zh-CN" altLang="en-US" b="1" smtClean="0">
                <a:solidFill>
                  <a:srgbClr val="00B0F0"/>
                </a:solidFill>
                <a:latin typeface="Times New Roman Regular" panose="02020503050405090304" charset="0"/>
                <a:ea typeface="方正清刻本悦宋简体" panose="02000000000000000000" pitchFamily="2" charset="-122"/>
                <a:cs typeface="Times New Roman Regular" panose="02020503050405090304" charset="0"/>
                <a:sym typeface="+mn-ea"/>
              </a:rPr>
              <a:t>挖掘</a:t>
            </a:r>
            <a:r>
              <a:rPr lang="en-US" altLang="zh-CN" b="1" smtClean="0">
                <a:solidFill>
                  <a:srgbClr val="00B0F0"/>
                </a:solidFill>
                <a:latin typeface="Times New Roman Regular" panose="02020503050405090304" charset="0"/>
                <a:ea typeface="方正清刻本悦宋简体" panose="02000000000000000000" pitchFamily="2" charset="-122"/>
                <a:cs typeface="Times New Roman Regular" panose="02020503050405090304" charset="0"/>
              </a:rPr>
              <a:t>隐匿性PM</a:t>
            </a:r>
            <a:r>
              <a:rPr lang="zh-CN" altLang="en-US" b="1" smtClean="0">
                <a:solidFill>
                  <a:srgbClr val="00B0F0"/>
                </a:solidFill>
                <a:latin typeface="Times New Roman Regular" panose="02020503050405090304" charset="0"/>
                <a:ea typeface="方正清刻本悦宋简体" panose="02000000000000000000" pitchFamily="2" charset="-122"/>
                <a:cs typeface="Times New Roman Regular" panose="02020503050405090304" charset="0"/>
              </a:rPr>
              <a:t>的非典型</a:t>
            </a:r>
            <a:r>
              <a:rPr lang="en-US" altLang="zh-CN" b="1" smtClean="0">
                <a:solidFill>
                  <a:srgbClr val="00B0F0"/>
                </a:solidFill>
                <a:latin typeface="Times New Roman Regular" panose="02020503050405090304" charset="0"/>
                <a:ea typeface="方正清刻本悦宋简体" panose="02000000000000000000" pitchFamily="2" charset="-122"/>
                <a:cs typeface="Times New Roman Regular" panose="02020503050405090304" charset="0"/>
                <a:sym typeface="+mn-ea"/>
              </a:rPr>
              <a:t>CT</a:t>
            </a:r>
            <a:r>
              <a:rPr lang="zh-CN" altLang="en-US" b="1" smtClean="0">
                <a:solidFill>
                  <a:srgbClr val="00B0F0"/>
                </a:solidFill>
                <a:latin typeface="Times New Roman Regular" panose="02020503050405090304" charset="0"/>
                <a:ea typeface="方正清刻本悦宋简体" panose="02000000000000000000" pitchFamily="2" charset="-122"/>
                <a:cs typeface="Times New Roman Regular" panose="02020503050405090304" charset="0"/>
                <a:sym typeface="+mn-ea"/>
              </a:rPr>
              <a:t>图像</a:t>
            </a:r>
            <a:r>
              <a:rPr lang="zh-CN" altLang="en-US" b="1" smtClean="0">
                <a:solidFill>
                  <a:srgbClr val="00B0F0"/>
                </a:solidFill>
                <a:latin typeface="Times New Roman Regular" panose="02020503050405090304" charset="0"/>
                <a:ea typeface="方正清刻本悦宋简体" panose="02000000000000000000" pitchFamily="2" charset="-122"/>
                <a:cs typeface="Times New Roman Regular" panose="02020503050405090304" charset="0"/>
              </a:rPr>
              <a:t>特征</a:t>
            </a:r>
            <a:endParaRPr lang="zh-CN" altLang="en-US" b="1" smtClean="0">
              <a:solidFill>
                <a:srgbClr val="00B0F0"/>
              </a:solidFill>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5" name="文本框 4"/>
          <p:cNvSpPr txBox="1"/>
          <p:nvPr/>
        </p:nvSpPr>
        <p:spPr>
          <a:xfrm>
            <a:off x="6369685" y="271145"/>
            <a:ext cx="5473700" cy="3138170"/>
          </a:xfrm>
          <a:prstGeom prst="rect">
            <a:avLst/>
          </a:prstGeom>
          <a:noFill/>
        </p:spPr>
        <p:txBody>
          <a:bodyPr wrap="square" rtlCol="0">
            <a:spAutoFit/>
          </a:bodyPr>
          <a:p>
            <a:pPr indent="0">
              <a:lnSpc>
                <a:spcPct val="150000"/>
              </a:lnSpc>
              <a:buFont typeface="Wingdings" panose="05000000000000000000" charset="0"/>
              <a:buNone/>
            </a:pPr>
            <a:endParaRPr lang="zh-CN" altLang="en-US"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zh-CN" altLang="en-US"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临床问题</a:t>
            </a:r>
            <a:endParaRPr lang="zh-CN" altLang="en-US"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endParaRPr lang="zh-CN" altLang="en-US"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285750" indent="-285750">
              <a:lnSpc>
                <a:spcPct val="150000"/>
              </a:lnSpc>
              <a:buFont typeface="Wingdings" panose="05000000000000000000" charset="0"/>
              <a:buChar char=""/>
            </a:pPr>
            <a:r>
              <a:rPr lang="zh-CN" alt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  约10%</a:t>
            </a:r>
            <a:r>
              <a:rPr lang="en-US" altLang="zh-CN"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a:t>
            </a:r>
            <a:r>
              <a:rPr lang="zh-CN" alt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30%经</a:t>
            </a:r>
            <a:r>
              <a:rPr lang="zh-CN" altLang="en-US" smtClean="0">
                <a:latin typeface="Times New Roman Regular" panose="02020503050405090304" charset="0"/>
                <a:ea typeface="方正清刻本悦宋简体" panose="02000000000000000000" pitchFamily="2" charset="-122"/>
                <a:cs typeface="Times New Roman Regular" panose="02020503050405090304" charset="0"/>
                <a:sym typeface="+mn-ea"/>
              </a:rPr>
              <a:t>CT</a:t>
            </a:r>
            <a:r>
              <a:rPr lang="zh-CN" alt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诊断为</a:t>
            </a:r>
            <a:r>
              <a:rPr lang="zh-CN" altLang="en-US" smtClean="0">
                <a:latin typeface="Times New Roman Regular" panose="02020503050405090304" charset="0"/>
                <a:ea typeface="方正清刻本悦宋简体" panose="02000000000000000000" pitchFamily="2" charset="-122"/>
                <a:cs typeface="Times New Roman Regular" panose="02020503050405090304" charset="0"/>
                <a:sym typeface="+mn-ea"/>
              </a:rPr>
              <a:t>PM</a:t>
            </a:r>
            <a:r>
              <a:rPr lang="zh-CN" alt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阴性的进展期胃癌(AGC)患者，在随后的腹腔镜检查中被证实为</a:t>
            </a:r>
            <a:r>
              <a:rPr lang="zh-CN" altLang="en-US" smtClean="0">
                <a:latin typeface="Times New Roman Regular" panose="02020503050405090304" charset="0"/>
                <a:ea typeface="方正清刻本悦宋简体" panose="02000000000000000000" pitchFamily="2" charset="-122"/>
                <a:cs typeface="Times New Roman Regular" panose="02020503050405090304" charset="0"/>
                <a:sym typeface="+mn-ea"/>
              </a:rPr>
              <a:t>PM</a:t>
            </a:r>
            <a:r>
              <a:rPr lang="zh-CN" alt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阳性    </a:t>
            </a:r>
            <a:r>
              <a:rPr lang="en-US" altLang="zh-CN"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a:t>
            </a:r>
            <a:r>
              <a:rPr lang="zh-CN" altLang="en-US" b="1" smtClean="0">
                <a:latin typeface="Times New Roman Regular" panose="02020503050405090304" charset="0"/>
                <a:ea typeface="方正清刻本悦宋简体" panose="02000000000000000000" pitchFamily="2" charset="-122"/>
                <a:cs typeface="Times New Roman Regular" panose="02020503050405090304" charset="0"/>
                <a:sym typeface="+mn-ea"/>
              </a:rPr>
              <a:t>隐匿性</a:t>
            </a:r>
            <a:r>
              <a:rPr lang="zh-CN" altLang="en-US"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腹膜转移</a:t>
            </a:r>
            <a:endParaRPr lang="zh-CN" alt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285750" indent="-285750">
              <a:lnSpc>
                <a:spcPct val="150000"/>
              </a:lnSpc>
              <a:buFont typeface="Wingdings" panose="05000000000000000000" charset="0"/>
              <a:buChar char=""/>
            </a:pPr>
            <a:r>
              <a:rPr lang="zh-CN" altLang="en-US"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 约</a:t>
            </a:r>
            <a:r>
              <a:rPr lang="zh-CN" altLang="en-US" b="1" smtClean="0">
                <a:solidFill>
                  <a:srgbClr val="C00000"/>
                </a:solidFill>
                <a:latin typeface="Times New Roman Bold" panose="02020503050405090304" charset="0"/>
                <a:ea typeface="方正清刻本悦宋简体" panose="02000000000000000000" pitchFamily="2" charset="-122"/>
                <a:cs typeface="Times New Roman Bold" panose="02020503050405090304" charset="0"/>
              </a:rPr>
              <a:t>16.7%</a:t>
            </a:r>
            <a:r>
              <a:rPr lang="zh-CN" altLang="en-US" b="1" smtClean="0">
                <a:solidFill>
                  <a:srgbClr val="C00000"/>
                </a:solidFill>
                <a:latin typeface="Times New Roman Regular" panose="02020503050405090304" charset="0"/>
                <a:ea typeface="方正清刻本悦宋简体" panose="02000000000000000000" pitchFamily="2" charset="-122"/>
                <a:cs typeface="Times New Roman Regular" panose="02020503050405090304" charset="0"/>
              </a:rPr>
              <a:t>的</a:t>
            </a:r>
            <a:r>
              <a:rPr lang="zh-CN" altLang="en-US" b="1" smtClean="0">
                <a:solidFill>
                  <a:srgbClr val="C00000"/>
                </a:solidFill>
                <a:latin typeface="Times New Roman Regular" panose="02020503050405090304" charset="0"/>
                <a:ea typeface="方正清刻本悦宋简体" panose="02000000000000000000" pitchFamily="2" charset="-122"/>
                <a:cs typeface="Times New Roman Regular" panose="02020503050405090304" charset="0"/>
                <a:sym typeface="+mn-ea"/>
              </a:rPr>
              <a:t>隐匿性腹膜转移</a:t>
            </a:r>
            <a:r>
              <a:rPr lang="zh-CN" altLang="en-US" b="1" smtClean="0">
                <a:solidFill>
                  <a:srgbClr val="C00000"/>
                </a:solidFill>
                <a:latin typeface="Times New Roman Regular" panose="02020503050405090304" charset="0"/>
                <a:ea typeface="方正清刻本悦宋简体" panose="02000000000000000000" pitchFamily="2" charset="-122"/>
                <a:cs typeface="Times New Roman Regular" panose="02020503050405090304" charset="0"/>
              </a:rPr>
              <a:t>未被发现</a:t>
            </a:r>
            <a:endParaRPr lang="zh-CN" altLang="en-US" b="1" smtClean="0">
              <a:solidFill>
                <a:srgbClr val="C00000"/>
              </a:solidFill>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7" name="文本框 6"/>
          <p:cNvSpPr txBox="1"/>
          <p:nvPr/>
        </p:nvSpPr>
        <p:spPr>
          <a:xfrm>
            <a:off x="208915" y="5018405"/>
            <a:ext cx="7116445" cy="1476375"/>
          </a:xfrm>
          <a:prstGeom prst="rect">
            <a:avLst/>
          </a:prstGeom>
          <a:noFill/>
        </p:spPr>
        <p:txBody>
          <a:bodyPr wrap="square" rtlCol="0">
            <a:spAutoFit/>
          </a:bodyPr>
          <a:p>
            <a:pPr indent="0">
              <a:lnSpc>
                <a:spcPct val="150000"/>
              </a:lnSpc>
              <a:buFont typeface="Wingdings" panose="05000000000000000000" charset="0"/>
              <a:buNone/>
            </a:pPr>
            <a:endParaRPr lang="en-US" altLang="zh-CN"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a:p>
            <a:pPr marL="457200" indent="-457200">
              <a:lnSpc>
                <a:spcPct val="150000"/>
              </a:lnSpc>
              <a:buFont typeface="Wingdings" panose="05000000000000000000" charset="0"/>
              <a:buChar char=""/>
            </a:pPr>
            <a:r>
              <a:rPr lang="en-US" altLang="zh-CN"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因此，</a:t>
            </a:r>
            <a:r>
              <a:rPr lang="zh-CN" altLang="en-US"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此研究</a:t>
            </a:r>
            <a:r>
              <a:rPr lang="en-US" altLang="zh-CN"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rPr>
              <a:t>开发并验证了一种术前无创预测进展期胃癌患者的隐匿性腹膜转移的放射学模型</a:t>
            </a:r>
            <a:endParaRPr lang="en-US" altLang="zh-CN" sz="2000" b="1" smtClean="0">
              <a:solidFill>
                <a:schemeClr val="tx1"/>
              </a:solidFill>
              <a:latin typeface="Times New Roman Regular" panose="02020503050405090304" charset="0"/>
              <a:ea typeface="方正清刻本悦宋简体" panose="02000000000000000000" pitchFamily="2" charset="-122"/>
              <a:cs typeface="Times New Roman Regular" panose="02020503050405090304" charset="0"/>
            </a:endParaRPr>
          </a:p>
        </p:txBody>
      </p:sp>
      <p:pic>
        <p:nvPicPr>
          <p:cNvPr id="8" name="图片 7"/>
          <p:cNvPicPr>
            <a:picLocks noChangeAspect="1"/>
          </p:cNvPicPr>
          <p:nvPr/>
        </p:nvPicPr>
        <p:blipFill>
          <a:blip r:embed="rId1"/>
          <a:stretch>
            <a:fillRect/>
          </a:stretch>
        </p:blipFill>
        <p:spPr>
          <a:xfrm>
            <a:off x="7722870" y="4337050"/>
            <a:ext cx="4120515" cy="2007235"/>
          </a:xfrm>
          <a:prstGeom prst="rect">
            <a:avLst/>
          </a:prstGeom>
        </p:spPr>
      </p:pic>
    </p:spTree>
    <p:custDataLst>
      <p:tags r:id="rId2"/>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51440" y="5064125"/>
            <a:ext cx="1983740" cy="1647825"/>
          </a:xfrm>
          <a:prstGeom prst="rect">
            <a:avLst/>
          </a:prstGeom>
        </p:spPr>
      </p:pic>
      <p:sp>
        <p:nvSpPr>
          <p:cNvPr id="6" name="文本框 5"/>
          <p:cNvSpPr txBox="1"/>
          <p:nvPr/>
        </p:nvSpPr>
        <p:spPr>
          <a:xfrm>
            <a:off x="708660" y="817880"/>
            <a:ext cx="9222740" cy="1106805"/>
          </a:xfrm>
          <a:prstGeom prst="rect">
            <a:avLst/>
          </a:prstGeom>
          <a:noFill/>
        </p:spPr>
        <p:txBody>
          <a:bodyPr wrap="square" rtlCol="0">
            <a:spAutoFit/>
          </a:bodyPr>
          <a:p>
            <a:pPr marL="457200" indent="-457200">
              <a:lnSpc>
                <a:spcPct val="150000"/>
              </a:lnSpc>
              <a:buFont typeface="Wingdings" panose="05000000000000000000" charset="0"/>
              <a:buChar char=""/>
            </a:pPr>
            <a:r>
              <a:rPr lang="zh-CN" altLang="en-US" sz="2400" b="1" smtClean="0">
                <a:latin typeface="Times New Roman Regular" panose="02020503050405090304" charset="0"/>
                <a:ea typeface="方正清刻本悦宋简体" panose="02000000000000000000" pitchFamily="2" charset="-122"/>
                <a:cs typeface="Times New Roman Regular" panose="02020503050405090304" charset="0"/>
              </a:rPr>
              <a:t>Patients：</a:t>
            </a:r>
            <a:r>
              <a:rPr lang="en-US" altLang="zh-CN" sz="2000" smtClean="0">
                <a:latin typeface="Times New Roman Regular" panose="02020503050405090304" charset="0"/>
                <a:ea typeface="方正清刻本悦宋简体" panose="02000000000000000000" pitchFamily="2" charset="-122"/>
                <a:cs typeface="Times New Roman Regular" panose="02020503050405090304" charset="0"/>
              </a:rPr>
              <a:t>554</a:t>
            </a:r>
            <a:r>
              <a:rPr lang="zh-CN" altLang="en-US" sz="2000" smtClean="0">
                <a:latin typeface="Times New Roman Regular" panose="02020503050405090304" charset="0"/>
                <a:ea typeface="方正清刻本悦宋简体" panose="02000000000000000000" pitchFamily="2" charset="-122"/>
                <a:cs typeface="Times New Roman Regular" panose="02020503050405090304" charset="0"/>
              </a:rPr>
              <a:t>名患者（隐匿性阳性122例，真实阳性432例）</a:t>
            </a:r>
            <a:endParaRPr lang="zh-CN" altLang="en-US" sz="2000" smtClean="0">
              <a:latin typeface="Times New Roman Regular" panose="02020503050405090304" charset="0"/>
              <a:ea typeface="方正清刻本悦宋简体" panose="02000000000000000000" pitchFamily="2" charset="-122"/>
              <a:cs typeface="Times New Roman Regular" panose="02020503050405090304" charset="0"/>
            </a:endParaRPr>
          </a:p>
          <a:p>
            <a:pPr indent="0">
              <a:lnSpc>
                <a:spcPct val="150000"/>
              </a:lnSpc>
              <a:buFont typeface="Wingdings" panose="05000000000000000000" charset="0"/>
              <a:buNone/>
            </a:pPr>
            <a:r>
              <a:rPr lang="en-US" altLang="zh-CN" sz="2000" smtClean="0">
                <a:latin typeface="Times New Roman Regular" panose="02020503050405090304" charset="0"/>
                <a:ea typeface="方正清刻本悦宋简体" panose="02000000000000000000" pitchFamily="2" charset="-122"/>
                <a:cs typeface="Times New Roman Regular" panose="02020503050405090304" charset="0"/>
              </a:rPr>
              <a:t>   4</a:t>
            </a:r>
            <a:r>
              <a:rPr lang="zh-CN" altLang="en-US" sz="2000" smtClean="0">
                <a:latin typeface="Times New Roman Regular" panose="02020503050405090304" charset="0"/>
                <a:ea typeface="方正清刻本悦宋简体" panose="02000000000000000000" pitchFamily="2" charset="-122"/>
                <a:cs typeface="Times New Roman Regular" panose="02020503050405090304" charset="0"/>
              </a:rPr>
              <a:t>中心，</a:t>
            </a:r>
            <a:r>
              <a:rPr lang="en-US" altLang="zh-CN" sz="2000" smtClean="0">
                <a:latin typeface="Times New Roman Regular" panose="02020503050405090304" charset="0"/>
                <a:ea typeface="方正清刻本悦宋简体" panose="02000000000000000000" pitchFamily="2" charset="-122"/>
                <a:cs typeface="Times New Roman Regular" panose="02020503050405090304" charset="0"/>
              </a:rPr>
              <a:t>1</a:t>
            </a:r>
            <a:r>
              <a:rPr lang="zh-CN" altLang="en-US" sz="2000" smtClean="0">
                <a:latin typeface="Times New Roman Regular" panose="02020503050405090304" charset="0"/>
                <a:ea typeface="方正清刻本悦宋简体" panose="02000000000000000000" pitchFamily="2" charset="-122"/>
                <a:cs typeface="Times New Roman Regular" panose="02020503050405090304" charset="0"/>
              </a:rPr>
              <a:t>训练（</a:t>
            </a:r>
            <a:r>
              <a:rPr lang="en-US" altLang="zh-CN" sz="2000" smtClean="0">
                <a:latin typeface="Times New Roman Regular" panose="02020503050405090304" charset="0"/>
                <a:ea typeface="方正清刻本悦宋简体" panose="02000000000000000000" pitchFamily="2" charset="-122"/>
                <a:cs typeface="Times New Roman Regular" panose="02020503050405090304" charset="0"/>
              </a:rPr>
              <a:t>100</a:t>
            </a:r>
            <a:r>
              <a:rPr lang="zh-CN" altLang="en-US" sz="2000" smtClean="0">
                <a:latin typeface="Times New Roman Regular" panose="02020503050405090304" charset="0"/>
                <a:ea typeface="方正清刻本悦宋简体" panose="02000000000000000000" pitchFamily="2" charset="-122"/>
                <a:cs typeface="Times New Roman Regular" panose="02020503050405090304" charset="0"/>
              </a:rPr>
              <a:t>），</a:t>
            </a:r>
            <a:r>
              <a:rPr lang="en-US" altLang="zh-CN" sz="2000" smtClean="0">
                <a:latin typeface="Times New Roman Regular" panose="02020503050405090304" charset="0"/>
                <a:ea typeface="方正清刻本悦宋简体" panose="02000000000000000000" pitchFamily="2" charset="-122"/>
                <a:cs typeface="Times New Roman Regular" panose="02020503050405090304" charset="0"/>
              </a:rPr>
              <a:t>1</a:t>
            </a:r>
            <a:r>
              <a:rPr lang="zh-CN" altLang="en-US" sz="2000" smtClean="0">
                <a:latin typeface="Times New Roman Regular" panose="02020503050405090304" charset="0"/>
                <a:ea typeface="方正清刻本悦宋简体" panose="02000000000000000000" pitchFamily="2" charset="-122"/>
                <a:cs typeface="Times New Roman Regular" panose="02020503050405090304" charset="0"/>
              </a:rPr>
              <a:t>内部验证（</a:t>
            </a:r>
            <a:r>
              <a:rPr lang="en-US" altLang="zh-CN" sz="2000" smtClean="0">
                <a:latin typeface="Times New Roman Regular" panose="02020503050405090304" charset="0"/>
                <a:ea typeface="方正清刻本悦宋简体" panose="02000000000000000000" pitchFamily="2" charset="-122"/>
                <a:cs typeface="Times New Roman Regular" panose="02020503050405090304" charset="0"/>
              </a:rPr>
              <a:t>226</a:t>
            </a:r>
            <a:r>
              <a:rPr lang="zh-CN" altLang="en-US" sz="2000" smtClean="0">
                <a:latin typeface="Times New Roman Regular" panose="02020503050405090304" charset="0"/>
                <a:ea typeface="方正清刻本悦宋简体" panose="02000000000000000000" pitchFamily="2" charset="-122"/>
                <a:cs typeface="Times New Roman Regular" panose="02020503050405090304" charset="0"/>
              </a:rPr>
              <a:t>），</a:t>
            </a:r>
            <a:r>
              <a:rPr lang="en-US" altLang="zh-CN" sz="2000" smtClean="0">
                <a:latin typeface="Times New Roman Regular" panose="02020503050405090304" charset="0"/>
                <a:ea typeface="方正清刻本悦宋简体" panose="02000000000000000000" pitchFamily="2" charset="-122"/>
                <a:cs typeface="Times New Roman Regular" panose="02020503050405090304" charset="0"/>
              </a:rPr>
              <a:t>2 </a:t>
            </a:r>
            <a:r>
              <a:rPr lang="zh-CN" altLang="en-US" sz="2000" smtClean="0">
                <a:latin typeface="Times New Roman Regular" panose="02020503050405090304" charset="0"/>
                <a:ea typeface="方正清刻本悦宋简体" panose="02000000000000000000" pitchFamily="2" charset="-122"/>
                <a:cs typeface="Times New Roman Regular" panose="02020503050405090304" charset="0"/>
              </a:rPr>
              <a:t>外部验证（</a:t>
            </a:r>
            <a:r>
              <a:rPr lang="en-US" altLang="zh-CN" sz="2000" smtClean="0">
                <a:latin typeface="Times New Roman Regular" panose="02020503050405090304" charset="0"/>
                <a:ea typeface="方正清刻本悦宋简体" panose="02000000000000000000" pitchFamily="2" charset="-122"/>
                <a:cs typeface="Times New Roman Regular" panose="02020503050405090304" charset="0"/>
              </a:rPr>
              <a:t>131+97</a:t>
            </a:r>
            <a:r>
              <a:rPr lang="zh-CN" altLang="en-US" sz="2000" smtClean="0">
                <a:latin typeface="Times New Roman Regular" panose="02020503050405090304" charset="0"/>
                <a:ea typeface="方正清刻本悦宋简体" panose="02000000000000000000" pitchFamily="2" charset="-122"/>
                <a:cs typeface="Times New Roman Regular" panose="02020503050405090304" charset="0"/>
              </a:rPr>
              <a:t>）</a:t>
            </a:r>
            <a:endParaRPr lang="zh-CN" altLang="en-US" sz="2000" smtClean="0">
              <a:latin typeface="Times New Roman Regular" panose="02020503050405090304" charset="0"/>
              <a:ea typeface="方正清刻本悦宋简体" panose="02000000000000000000" pitchFamily="2" charset="-122"/>
              <a:cs typeface="Times New Roman Regular" panose="02020503050405090304" charset="0"/>
            </a:endParaRPr>
          </a:p>
        </p:txBody>
      </p:sp>
      <p:sp>
        <p:nvSpPr>
          <p:cNvPr id="4" name="文本框 3"/>
          <p:cNvSpPr txBox="1"/>
          <p:nvPr/>
        </p:nvSpPr>
        <p:spPr>
          <a:xfrm>
            <a:off x="208915" y="55880"/>
            <a:ext cx="4854575" cy="737235"/>
          </a:xfrm>
          <a:prstGeom prst="rect">
            <a:avLst/>
          </a:prstGeom>
          <a:noFill/>
          <a:ln>
            <a:noFill/>
          </a:ln>
        </p:spPr>
        <p:txBody>
          <a:bodyPr wrap="square" rtlCol="0">
            <a:spAutoFit/>
          </a:bodyPr>
          <a:p>
            <a:pPr marL="457200" indent="-457200">
              <a:lnSpc>
                <a:spcPct val="150000"/>
              </a:lnSpc>
              <a:buFont typeface="Wingdings" panose="05000000000000000000" charset="0"/>
              <a:buChar char=""/>
            </a:pPr>
            <a:r>
              <a:rPr lang="zh-CN" altLang="en-US" sz="2800" b="1" smtClean="0">
                <a:solidFill>
                  <a:srgbClr val="00B050"/>
                </a:solidFill>
                <a:latin typeface="Times New Roman Regular" panose="02020503050405090304" charset="0"/>
                <a:ea typeface="方正清刻本悦宋简体" panose="02000000000000000000" pitchFamily="2" charset="-122"/>
                <a:cs typeface="Times New Roman Regular" panose="02020503050405090304" charset="0"/>
              </a:rPr>
              <a:t>Patients and Methods</a:t>
            </a:r>
            <a:endParaRPr lang="zh-CN" altLang="en-US" sz="2800" b="1" smtClean="0">
              <a:solidFill>
                <a:srgbClr val="00B050"/>
              </a:solidFill>
              <a:latin typeface="Times New Roman Regular" panose="02020503050405090304" charset="0"/>
              <a:ea typeface="方正清刻本悦宋简体" panose="02000000000000000000" pitchFamily="2" charset="-122"/>
              <a:cs typeface="Times New Roman Regular" panose="02020503050405090304" charset="0"/>
            </a:endParaRPr>
          </a:p>
        </p:txBody>
      </p:sp>
      <p:pic>
        <p:nvPicPr>
          <p:cNvPr id="9" name="图片 2" descr="E:\同步\work\紧急\1审稿_20180723_董迪_胃癌腹膜_Annals of Oncology\二审\figure\其他图\png图（方梦捷图像）\Supplementary Figure S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708660" y="2035810"/>
            <a:ext cx="10326370" cy="4197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500"/>
                                        <p:tgtEl>
                                          <p:spTgt spid="6"/>
                                        </p:tgtEl>
                                      </p:cBhvr>
                                    </p:animEffect>
                                  </p:childTnLst>
                                </p:cTn>
                              </p:par>
                              <p:par>
                                <p:cTn id="8" presetID="8"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amond(in)">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M_UNIT_TABLE_BEAUTIFY" val="smartTable{50ca101a-4c3a-460a-b28a-112ff18f0043}"/>
</p:tagLst>
</file>

<file path=ppt/tags/tag3.xml><?xml version="1.0" encoding="utf-8"?>
<p:tagLst xmlns:p="http://schemas.openxmlformats.org/presentationml/2006/main">
  <p:tag name="KSO_WM_SLIDE_MODEL_TYPE" val="numdg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3533</Words>
  <Application>WPS 文字</Application>
  <PresentationFormat>宽屏</PresentationFormat>
  <Paragraphs>281</Paragraphs>
  <Slides>31</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31</vt:i4>
      </vt:variant>
    </vt:vector>
  </HeadingPairs>
  <TitlesOfParts>
    <vt:vector size="50" baseType="lpstr">
      <vt:lpstr>Arial</vt:lpstr>
      <vt:lpstr>方正书宋_GBK</vt:lpstr>
      <vt:lpstr>Wingdings</vt:lpstr>
      <vt:lpstr>康熙字典體</vt:lpstr>
      <vt:lpstr>Times New Roman Regular</vt:lpstr>
      <vt:lpstr>Times New Roman Bold</vt:lpstr>
      <vt:lpstr>方正清刻本悦宋简体</vt:lpstr>
      <vt:lpstr>Calibri</vt:lpstr>
      <vt:lpstr>Wingdings</vt:lpstr>
      <vt:lpstr>华文楷体</vt:lpstr>
      <vt:lpstr>华文宋体</vt:lpstr>
      <vt:lpstr>宋体</vt:lpstr>
      <vt:lpstr>汉仪书宋二KW</vt:lpstr>
      <vt:lpstr>微软雅黑</vt:lpstr>
      <vt:lpstr>汉仪旗黑</vt:lpstr>
      <vt:lpstr>Arial Unicode MS</vt:lpstr>
      <vt:lpstr/>
      <vt:lpstr>Apple Color Emoji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123</dc:creator>
  <cp:lastModifiedBy>momozi1996</cp:lastModifiedBy>
  <cp:revision>68</cp:revision>
  <dcterms:created xsi:type="dcterms:W3CDTF">2022-04-09T11:01:49Z</dcterms:created>
  <dcterms:modified xsi:type="dcterms:W3CDTF">2022-04-09T11:01:49Z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2052-3.9.6.6441</vt:lpwstr>
  </property>
</Properties>
</file>